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62" r:id="rId4"/>
    <p:sldId id="269" r:id="rId5"/>
    <p:sldId id="271" r:id="rId6"/>
    <p:sldId id="272" r:id="rId7"/>
    <p:sldId id="273" r:id="rId8"/>
    <p:sldId id="260" r:id="rId9"/>
    <p:sldId id="259" r:id="rId10"/>
    <p:sldId id="274" r:id="rId11"/>
    <p:sldId id="275" r:id="rId12"/>
    <p:sldId id="276" r:id="rId13"/>
    <p:sldId id="277" r:id="rId14"/>
    <p:sldId id="282" r:id="rId15"/>
    <p:sldId id="270" r:id="rId16"/>
    <p:sldId id="280" r:id="rId17"/>
    <p:sldId id="281" r:id="rId18"/>
    <p:sldId id="266" r:id="rId19"/>
    <p:sldId id="257"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35906" autoAdjust="0"/>
  </p:normalViewPr>
  <p:slideViewPr>
    <p:cSldViewPr snapToGrid="0">
      <p:cViewPr varScale="1">
        <p:scale>
          <a:sx n="57" d="100"/>
          <a:sy n="57" d="100"/>
        </p:scale>
        <p:origin x="10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C144-619B-444D-945D-7727812EAE20}" type="datetimeFigureOut">
              <a:rPr lang="en-GB" smtClean="0"/>
              <a:t>22/11/2025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E12F0-D754-4659-8D02-7296CDFCA960}" type="slidenum">
              <a:rPr lang="en-GB" smtClean="0"/>
              <a:t>‹#›</a:t>
            </a:fld>
            <a:endParaRPr lang="en-GB"/>
          </a:p>
        </p:txBody>
      </p:sp>
    </p:spTree>
    <p:extLst>
      <p:ext uri="{BB962C8B-B14F-4D97-AF65-F5344CB8AC3E}">
        <p14:creationId xmlns:p14="http://schemas.microsoft.com/office/powerpoint/2010/main" val="240384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1: Introduction - R-4360 Overview</a:t>
            </a:r>
            <a:endParaRPr lang="pl-PL" sz="1400" b="1" dirty="0"/>
          </a:p>
          <a:p>
            <a:r>
              <a:rPr lang="en-GB" sz="1400" dirty="0"/>
              <a:t>The engine derives its designation from its displacement volume, which is precisely 4,360 cubic inches, approximately 71.5 litres. The R-4360 Wasp Major, with its twenty-eight cylinders, represents the largest in terms of displacement and the most powerful mass-produced aircraft </a:t>
            </a:r>
            <a:r>
              <a:rPr lang="pl-PL" sz="1400" dirty="0"/>
              <a:t>piston </a:t>
            </a:r>
            <a:r>
              <a:rPr lang="en-GB" sz="1400" dirty="0"/>
              <a:t>engine. The maximum power output of the most powerful variant was 4,300 HP, equivalent to 3,200 kW. A total of 18,697 units were produced. The engine first ran in 1944. It should be noted that the engine was manufactured in multiple variants intended for different applications. This differentiation is most evident in the variety of supercharging systems, though essentially every engine subsystem varied between variants. In total, there were over 100 different configurations of this engine. Given this quantity and the fact that precise technical information regarding specific variants is difficult to obtain, this presentation focuses on several of the more interesting technical solutions without specifying particular variants.</a:t>
            </a:r>
          </a:p>
          <a:p>
            <a:endParaRPr lang="en-GB" sz="1400" dirty="0"/>
          </a:p>
          <a:p>
            <a:r>
              <a:rPr lang="en-GB" sz="1400" dirty="0"/>
              <a:t>The engine was developed too late to power World War II aircraft; however, it saw post-war service and proved to be a worthy representative of powerful radial engines, which were gradually becoming obsolete due to the rapid development of turbine engines. The most well-known applications of this engine were the Boeing B-50 Stratofortress and Boeing KC-97 Stratofreighter aircraft.</a:t>
            </a:r>
          </a:p>
          <a:p>
            <a:endParaRPr lang="en-GB" sz="1400" dirty="0"/>
          </a:p>
          <a:p>
            <a:r>
              <a:rPr lang="en-GB" sz="1400" dirty="0"/>
              <a:t>Engine Specifications:</a:t>
            </a:r>
          </a:p>
          <a:p>
            <a:pPr marL="285750" indent="-285750">
              <a:buFont typeface="Arial" panose="020B0604020202020204" pitchFamily="34" charset="0"/>
              <a:buChar char="•"/>
            </a:pPr>
            <a:r>
              <a:rPr lang="en-GB" sz="1400" dirty="0"/>
              <a:t>Air-cooled radial configuration</a:t>
            </a:r>
          </a:p>
          <a:p>
            <a:pPr marL="285750" indent="-285750">
              <a:buFont typeface="Arial" panose="020B0604020202020204" pitchFamily="34" charset="0"/>
              <a:buChar char="•"/>
            </a:pPr>
            <a:r>
              <a:rPr lang="en-GB" sz="1400" dirty="0"/>
              <a:t>Cylinder bore: 146 mm</a:t>
            </a:r>
          </a:p>
          <a:p>
            <a:pPr marL="285750" indent="-285750">
              <a:buFont typeface="Arial" panose="020B0604020202020204" pitchFamily="34" charset="0"/>
              <a:buChar char="•"/>
            </a:pPr>
            <a:r>
              <a:rPr lang="en-GB" sz="1400" dirty="0"/>
              <a:t>Stroke: 152 mm</a:t>
            </a:r>
          </a:p>
          <a:p>
            <a:pPr marL="285750" indent="-285750">
              <a:buFont typeface="Arial" panose="020B0604020202020204" pitchFamily="34" charset="0"/>
              <a:buChar char="•"/>
            </a:pPr>
            <a:r>
              <a:rPr lang="en-GB" sz="1400" dirty="0"/>
              <a:t>Engine length: 2.6 m</a:t>
            </a:r>
          </a:p>
          <a:p>
            <a:pPr marL="285750" indent="-285750">
              <a:buFont typeface="Arial" panose="020B0604020202020204" pitchFamily="34" charset="0"/>
              <a:buChar char="•"/>
            </a:pPr>
            <a:r>
              <a:rPr lang="en-GB" sz="1400" dirty="0"/>
              <a:t>Engine diameter: 1.5 m</a:t>
            </a:r>
          </a:p>
          <a:p>
            <a:pPr marL="285750" indent="-285750">
              <a:buFont typeface="Arial" panose="020B0604020202020204" pitchFamily="34" charset="0"/>
              <a:buChar char="•"/>
            </a:pPr>
            <a:r>
              <a:rPr lang="en-GB" sz="1400" dirty="0"/>
              <a:t>Dry weight: 1,690 kg</a:t>
            </a:r>
          </a:p>
          <a:p>
            <a:pPr marL="285750" indent="-285750">
              <a:buFont typeface="Arial" panose="020B0604020202020204" pitchFamily="34" charset="0"/>
              <a:buChar char="•"/>
            </a:pPr>
            <a:r>
              <a:rPr lang="en-GB" sz="1400" dirty="0"/>
              <a:t>Valve arrangement: Two poppet valves per cylinder</a:t>
            </a:r>
          </a:p>
          <a:p>
            <a:pPr marL="285750" indent="-285750">
              <a:buFont typeface="Arial" panose="020B0604020202020204" pitchFamily="34" charset="0"/>
              <a:buChar char="•"/>
            </a:pPr>
            <a:r>
              <a:rPr lang="en-GB" sz="1400" dirty="0"/>
              <a:t>Propeller reduction gearbox: 0.375:1 or 0.425:1</a:t>
            </a:r>
          </a:p>
          <a:p>
            <a:pPr marL="285750" indent="-285750">
              <a:buFont typeface="Arial" panose="020B0604020202020204" pitchFamily="34" charset="0"/>
              <a:buChar char="•"/>
            </a:pPr>
            <a:r>
              <a:rPr lang="en-GB" sz="1400" dirty="0"/>
              <a:t>Approximate fuel consumption at cruise conditions: 0.2 kg/</a:t>
            </a:r>
            <a:r>
              <a:rPr lang="en-GB" sz="1400" dirty="0" err="1"/>
              <a:t>hp·hr</a:t>
            </a:r>
            <a:endParaRPr lang="en-GB" sz="1400" dirty="0"/>
          </a:p>
          <a:p>
            <a:endParaRPr lang="en-GB" sz="1400" dirty="0"/>
          </a:p>
          <a:p>
            <a:r>
              <a:rPr lang="en-GB" sz="1400" dirty="0"/>
              <a:t>The cylinder dimensions were identical to those of the earlier Pratt &amp; Whitney R-2800.</a:t>
            </a:r>
            <a:endParaRPr lang="en-GB" sz="1200" dirty="0"/>
          </a:p>
        </p:txBody>
      </p:sp>
      <p:sp>
        <p:nvSpPr>
          <p:cNvPr id="4" name="Slide Number Placeholder 3"/>
          <p:cNvSpPr>
            <a:spLocks noGrp="1"/>
          </p:cNvSpPr>
          <p:nvPr>
            <p:ph type="sldNum" sz="quarter" idx="5"/>
          </p:nvPr>
        </p:nvSpPr>
        <p:spPr/>
        <p:txBody>
          <a:bodyPr/>
          <a:lstStyle/>
          <a:p>
            <a:fld id="{4F4E12F0-D754-4659-8D02-7296CDFCA960}" type="slidenum">
              <a:rPr lang="en-GB" smtClean="0"/>
              <a:t>1</a:t>
            </a:fld>
            <a:endParaRPr lang="en-GB"/>
          </a:p>
        </p:txBody>
      </p:sp>
    </p:spTree>
    <p:extLst>
      <p:ext uri="{BB962C8B-B14F-4D97-AF65-F5344CB8AC3E}">
        <p14:creationId xmlns:p14="http://schemas.microsoft.com/office/powerpoint/2010/main" val="2750163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10: VDT Control Schematic</a:t>
            </a:r>
          </a:p>
          <a:p>
            <a:r>
              <a:rPr lang="en-GB" sz="1400" dirty="0"/>
              <a:t>[Control system diagram for Variable Discharge Turbine configuration]</a:t>
            </a:r>
          </a:p>
        </p:txBody>
      </p:sp>
      <p:sp>
        <p:nvSpPr>
          <p:cNvPr id="4" name="Slide Number Placeholder 3"/>
          <p:cNvSpPr>
            <a:spLocks noGrp="1"/>
          </p:cNvSpPr>
          <p:nvPr>
            <p:ph type="sldNum" sz="quarter" idx="5"/>
          </p:nvPr>
        </p:nvSpPr>
        <p:spPr/>
        <p:txBody>
          <a:bodyPr/>
          <a:lstStyle/>
          <a:p>
            <a:fld id="{4F4E12F0-D754-4659-8D02-7296CDFCA960}" type="slidenum">
              <a:rPr lang="en-GB" smtClean="0"/>
              <a:t>10</a:t>
            </a:fld>
            <a:endParaRPr lang="en-GB"/>
          </a:p>
        </p:txBody>
      </p:sp>
    </p:spTree>
    <p:extLst>
      <p:ext uri="{BB962C8B-B14F-4D97-AF65-F5344CB8AC3E}">
        <p14:creationId xmlns:p14="http://schemas.microsoft.com/office/powerpoint/2010/main" val="52509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11: Fuel Delivery Systems - </a:t>
            </a:r>
            <a:r>
              <a:rPr lang="en-GB" sz="1400" b="1" dirty="0" err="1"/>
              <a:t>Carburetor</a:t>
            </a:r>
            <a:r>
              <a:rPr lang="en-GB" sz="1400" b="1" dirty="0"/>
              <a:t> Configuration</a:t>
            </a:r>
          </a:p>
          <a:p>
            <a:r>
              <a:rPr lang="en-GB" sz="1400" dirty="0"/>
              <a:t>The R-4360 can be categorized into two types based on fuel systems: those with </a:t>
            </a:r>
            <a:r>
              <a:rPr lang="en-GB" sz="1400" dirty="0" err="1"/>
              <a:t>carburetors</a:t>
            </a:r>
            <a:r>
              <a:rPr lang="en-GB" sz="1400" dirty="0"/>
              <a:t> and those with direct fuel injection. To be precise, direct fuel injection in the Wasp Major refers to direct injection into the cylinder, not to be confused with the Bendix PR-100 </a:t>
            </a:r>
            <a:r>
              <a:rPr lang="en-GB" sz="1400" dirty="0" err="1"/>
              <a:t>carburetor</a:t>
            </a:r>
            <a:r>
              <a:rPr lang="en-GB" sz="1400" dirty="0"/>
              <a:t>, which is sometimes referred to as an "injection </a:t>
            </a:r>
            <a:r>
              <a:rPr lang="en-GB" sz="1400" dirty="0" err="1"/>
              <a:t>carburetor</a:t>
            </a:r>
            <a:r>
              <a:rPr lang="en-GB" sz="1400" dirty="0"/>
              <a:t>."</a:t>
            </a:r>
          </a:p>
          <a:p>
            <a:endParaRPr lang="en-GB" sz="1400" dirty="0"/>
          </a:p>
          <a:p>
            <a:r>
              <a:rPr lang="en-GB" sz="1400" dirty="0"/>
              <a:t>The aircraft manufacturer was required to deliver fuel to the </a:t>
            </a:r>
            <a:r>
              <a:rPr lang="en-GB" sz="1400" dirty="0" err="1"/>
              <a:t>carburetor</a:t>
            </a:r>
            <a:r>
              <a:rPr lang="en-GB" sz="1400" dirty="0"/>
              <a:t> at a pressure of 20 psi, approximately 1.38 bar. The most commonly employed </a:t>
            </a:r>
            <a:r>
              <a:rPr lang="en-GB" sz="1400" dirty="0" err="1"/>
              <a:t>carburetor</a:t>
            </a:r>
            <a:r>
              <a:rPr lang="en-GB" sz="1400" dirty="0"/>
              <a:t> in R-4360 engines was the Bendix PR-100.</a:t>
            </a:r>
          </a:p>
          <a:p>
            <a:endParaRPr lang="en-GB" sz="1400" dirty="0"/>
          </a:p>
          <a:p>
            <a:r>
              <a:rPr lang="en-GB" sz="1400" dirty="0"/>
              <a:t>This </a:t>
            </a:r>
            <a:r>
              <a:rPr lang="en-GB" sz="1400" dirty="0" err="1"/>
              <a:t>carburetor</a:t>
            </a:r>
            <a:r>
              <a:rPr lang="en-GB" sz="1400" dirty="0"/>
              <a:t> can be divided into five major subsections:</a:t>
            </a:r>
          </a:p>
          <a:p>
            <a:pPr marL="342900" indent="-342900">
              <a:buFont typeface="+mj-lt"/>
              <a:buAutoNum type="arabicPeriod"/>
            </a:pPr>
            <a:r>
              <a:rPr lang="en-GB" sz="1400" dirty="0"/>
              <a:t>Automatic Mixture Control (AMC)</a:t>
            </a:r>
          </a:p>
          <a:p>
            <a:pPr marL="342900" indent="-342900">
              <a:buFont typeface="+mj-lt"/>
              <a:buAutoNum type="arabicPeriod"/>
            </a:pPr>
            <a:r>
              <a:rPr lang="en-GB" sz="1400" dirty="0"/>
              <a:t>Fuel Control Unit</a:t>
            </a:r>
          </a:p>
          <a:p>
            <a:pPr marL="342900" indent="-342900">
              <a:buFont typeface="+mj-lt"/>
              <a:buAutoNum type="arabicPeriod"/>
            </a:pPr>
            <a:r>
              <a:rPr lang="en-GB" sz="1400" dirty="0"/>
              <a:t>Electronic Primer Unit</a:t>
            </a:r>
          </a:p>
          <a:p>
            <a:pPr marL="342900" indent="-342900">
              <a:buFont typeface="+mj-lt"/>
              <a:buAutoNum type="arabicPeriod"/>
            </a:pPr>
            <a:r>
              <a:rPr lang="en-GB" sz="1400" dirty="0"/>
              <a:t>Regulator Unit</a:t>
            </a:r>
          </a:p>
          <a:p>
            <a:pPr marL="342900" indent="-342900">
              <a:buFont typeface="+mj-lt"/>
              <a:buAutoNum type="arabicPeriod"/>
            </a:pPr>
            <a:r>
              <a:rPr lang="en-GB" sz="1400" dirty="0"/>
              <a:t>Throttle Body Unit</a:t>
            </a:r>
          </a:p>
          <a:p>
            <a:endParaRPr lang="en-GB" sz="1400" dirty="0"/>
          </a:p>
          <a:p>
            <a:r>
              <a:rPr lang="pl-PL" sz="1400" dirty="0"/>
              <a:t>1. </a:t>
            </a:r>
            <a:r>
              <a:rPr lang="en-GB" sz="1400" dirty="0"/>
              <a:t>The AMC measures inlet air pressure and communicates this measurement to the Regulator Unit, thereby informing the </a:t>
            </a:r>
            <a:r>
              <a:rPr lang="en-GB" sz="1400" dirty="0" err="1"/>
              <a:t>carburetor</a:t>
            </a:r>
            <a:r>
              <a:rPr lang="en-GB" sz="1400" dirty="0"/>
              <a:t> of permissible fuel delivery rates. The fuel control assembly contains metering jets, a power enrichment valve, an idle mixture adjustment valve, and a manual mixture ratio regulator directly connected to the regulator assembly, from which it receives unadjusted fuel.</a:t>
            </a:r>
          </a:p>
          <a:p>
            <a:endParaRPr lang="en-GB" sz="1400" dirty="0"/>
          </a:p>
          <a:p>
            <a:r>
              <a:rPr lang="pl-PL" sz="1400" dirty="0"/>
              <a:t>2. </a:t>
            </a:r>
            <a:r>
              <a:rPr lang="en-GB" sz="1400" dirty="0"/>
              <a:t>Metering throughout the entire idle range is accomplished via an idle mixture adjustment valve mechanically linked to the throttle lever. The power enrichment valve, controlled by a diaphragm, ensures fuel enrichment proportional to the mass flow rate of air through the throttle body.</a:t>
            </a:r>
          </a:p>
          <a:p>
            <a:r>
              <a:rPr lang="en-GB" sz="1400" dirty="0"/>
              <a:t>During water Anti-Detonation Injection (ADI), a pressure relief valve is actuated, reducing fuel flow. Manual selection of appropriate fuel flows for various engine operating conditions is enabled through the lever positions: rich, normal, and manual idle cutoff.</a:t>
            </a:r>
          </a:p>
          <a:p>
            <a:endParaRPr lang="en-GB" sz="1400" dirty="0"/>
          </a:p>
          <a:p>
            <a:r>
              <a:rPr lang="pl-PL" sz="1400" dirty="0"/>
              <a:t>3. </a:t>
            </a:r>
            <a:r>
              <a:rPr lang="en-GB" sz="1400" dirty="0"/>
              <a:t>The primer unit is responsible for mixture enrichment for engine start. Pressure is supplied by the engine fuel pump, which delivers pure fuel to jets located behind the </a:t>
            </a:r>
            <a:r>
              <a:rPr lang="en-GB" sz="1400" dirty="0" err="1"/>
              <a:t>carburetor</a:t>
            </a:r>
            <a:r>
              <a:rPr lang="en-GB" sz="1400" dirty="0"/>
              <a:t> toward the cylinders.</a:t>
            </a:r>
          </a:p>
          <a:p>
            <a:endParaRPr lang="en-GB" sz="1400" dirty="0"/>
          </a:p>
          <a:p>
            <a:r>
              <a:rPr lang="pl-PL" sz="1400" dirty="0"/>
              <a:t>4. </a:t>
            </a:r>
            <a:r>
              <a:rPr lang="en-GB" sz="1400" dirty="0"/>
              <a:t>The Regulator Unit's regulation of inlet air pressure and venturi suction ensure the required pressure differential for automatic fuel draw. Certain engine variants also incorporated centrifugal fuel atomizers, wherein metered fuel was transported through internal passages to the supercharger rotor, where it was discharged centrifugally through small orifices between the rotor blades.</a:t>
            </a:r>
          </a:p>
          <a:p>
            <a:endParaRPr lang="en-GB" sz="1400" dirty="0"/>
          </a:p>
          <a:p>
            <a:r>
              <a:rPr lang="en-GB" sz="1400" dirty="0"/>
              <a:t>The fuel-air mixture, after passing through the rotor and diffuser, was distributed to the cylinders via seven intake runners—one for each row of four cylinders.</a:t>
            </a:r>
            <a:endParaRPr lang="pl-PL" sz="1400" dirty="0"/>
          </a:p>
          <a:p>
            <a:pPr marL="342900" indent="-342900">
              <a:buAutoNum type="arabicParenR"/>
            </a:pPr>
            <a:endParaRPr lang="pl-PL"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11</a:t>
            </a:fld>
            <a:endParaRPr lang="en-GB"/>
          </a:p>
        </p:txBody>
      </p:sp>
    </p:spTree>
    <p:extLst>
      <p:ext uri="{BB962C8B-B14F-4D97-AF65-F5344CB8AC3E}">
        <p14:creationId xmlns:p14="http://schemas.microsoft.com/office/powerpoint/2010/main" val="2798679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12: Direct Fuel Injection System</a:t>
            </a:r>
          </a:p>
          <a:p>
            <a:r>
              <a:rPr lang="en-GB" sz="1400" dirty="0"/>
              <a:t>Only a small percentage of all produced R-4360 engines were equipped with direct fuel injection. The majority—if not all—of these units were installed in </a:t>
            </a:r>
            <a:r>
              <a:rPr lang="en-GB" sz="1400" dirty="0" err="1"/>
              <a:t>Convair</a:t>
            </a:r>
            <a:r>
              <a:rPr lang="en-GB" sz="1400" dirty="0"/>
              <a:t> B-36 aircraft.</a:t>
            </a:r>
          </a:p>
          <a:p>
            <a:endParaRPr lang="en-GB" sz="1400" dirty="0"/>
          </a:p>
          <a:p>
            <a:r>
              <a:rPr lang="en-GB" sz="1400" dirty="0"/>
              <a:t>A significant disadvantage of direct injection is its complex construction compared to </a:t>
            </a:r>
            <a:r>
              <a:rPr lang="en-GB" sz="1400" dirty="0" err="1"/>
              <a:t>carburetor</a:t>
            </a:r>
            <a:r>
              <a:rPr lang="en-GB" sz="1400" dirty="0"/>
              <a:t> systems. The advantage, however, is uniform fuel distribution to all cylinders. In </a:t>
            </a:r>
            <a:r>
              <a:rPr lang="en-GB" sz="1400" dirty="0" err="1"/>
              <a:t>carburetor</a:t>
            </a:r>
            <a:r>
              <a:rPr lang="en-GB" sz="1400" dirty="0"/>
              <a:t> engines, uneven fuel distribution could lead to uneven cylinder heating.</a:t>
            </a:r>
          </a:p>
          <a:p>
            <a:endParaRPr lang="en-GB" sz="1400" dirty="0"/>
          </a:p>
          <a:p>
            <a:r>
              <a:rPr lang="en-GB" sz="1400" dirty="0"/>
              <a:t>The injection system employed was the Stromberg 100-28-A. This system occupied the same space typically reserved for the </a:t>
            </a:r>
            <a:r>
              <a:rPr lang="en-GB" sz="1400" dirty="0" err="1"/>
              <a:t>carburetor</a:t>
            </a:r>
            <a:r>
              <a:rPr lang="en-GB" sz="1400" dirty="0"/>
              <a:t> in alternative designs. Fuel is injected at 500 psi (34.5 bar) pressure during the intake stroke. Similar to its </a:t>
            </a:r>
            <a:r>
              <a:rPr lang="en-GB" sz="1400" dirty="0" err="1"/>
              <a:t>carburetor</a:t>
            </a:r>
            <a:r>
              <a:rPr lang="en-GB" sz="1400" dirty="0"/>
              <a:t> counterpart, manual mixture selection is available in rich, normal, and idle cutoff (no fuel) settings.</a:t>
            </a:r>
            <a:endParaRPr lang="en-GB" sz="1100" dirty="0">
              <a:latin typeface="+mn-lt"/>
            </a:endParaRPr>
          </a:p>
        </p:txBody>
      </p:sp>
      <p:sp>
        <p:nvSpPr>
          <p:cNvPr id="4" name="Slide Number Placeholder 3"/>
          <p:cNvSpPr>
            <a:spLocks noGrp="1"/>
          </p:cNvSpPr>
          <p:nvPr>
            <p:ph type="sldNum" sz="quarter" idx="5"/>
          </p:nvPr>
        </p:nvSpPr>
        <p:spPr/>
        <p:txBody>
          <a:bodyPr/>
          <a:lstStyle/>
          <a:p>
            <a:fld id="{4F4E12F0-D754-4659-8D02-7296CDFCA960}" type="slidenum">
              <a:rPr lang="en-GB" smtClean="0"/>
              <a:t>12</a:t>
            </a:fld>
            <a:endParaRPr lang="en-GB"/>
          </a:p>
        </p:txBody>
      </p:sp>
    </p:spTree>
    <p:extLst>
      <p:ext uri="{BB962C8B-B14F-4D97-AF65-F5344CB8AC3E}">
        <p14:creationId xmlns:p14="http://schemas.microsoft.com/office/powerpoint/2010/main" val="3650546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13: Water Anti-Detonation Injection (ADI) System</a:t>
            </a:r>
          </a:p>
          <a:p>
            <a:r>
              <a:rPr lang="en-GB" sz="1400" dirty="0"/>
              <a:t>The R-4360 also incorporated water injection—more accurately, a 50-50 mixture of water and alcohol, with alcohol primarily serving as antifreeze protection. This system is also known as Anti-Detonation Injection (ADI).</a:t>
            </a:r>
          </a:p>
          <a:p>
            <a:endParaRPr lang="en-GB" sz="1400" dirty="0"/>
          </a:p>
          <a:p>
            <a:r>
              <a:rPr lang="en-GB" sz="1400" dirty="0"/>
              <a:t>The purpose of ADI is to cool the fuel-air mixture and cylinder to suppress or eliminate detonation during high-power engine operation, such as during take-off.</a:t>
            </a:r>
          </a:p>
          <a:p>
            <a:endParaRPr lang="en-GB" sz="1400" dirty="0"/>
          </a:p>
          <a:p>
            <a:r>
              <a:rPr lang="en-GB" sz="1400" dirty="0"/>
              <a:t>The use of ADI during normal low-load operation, such as cruise conditions, provided minimal benefit. ADI can be likened in effect to a temporary increase in fuel octane number. The fuel mixture burns in a more controlled manner.</a:t>
            </a:r>
          </a:p>
          <a:p>
            <a:endParaRPr lang="en-GB" sz="1400" dirty="0"/>
          </a:p>
          <a:p>
            <a:r>
              <a:rPr lang="en-GB" sz="1400" dirty="0"/>
              <a:t>ADI can guarantee as much as 500 additional HP in the Wasp Major engine, though the water injection itself does not increase engine power. This power increase results from the fact that, following combustion chamber cooling, operation at higher inlet air pressures becomes possible than without water. Increased air pressure provides greater power output and improved engine efficiency.</a:t>
            </a:r>
          </a:p>
          <a:p>
            <a:endParaRPr lang="en-GB" sz="1400" dirty="0"/>
          </a:p>
          <a:p>
            <a:r>
              <a:rPr lang="en-GB" sz="1400" dirty="0"/>
              <a:t>Water injection installation requires certain safety provisions. Should water supply be exhausted, the engine must immediately revert to dry operating conditions. For this purpose, mixture richness valves are employed. Potential accelerated corrosion must also be considered.</a:t>
            </a:r>
            <a:endParaRPr lang="pl-PL" sz="1400" dirty="0"/>
          </a:p>
          <a:p>
            <a:endParaRPr lang="pl-PL"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13</a:t>
            </a:fld>
            <a:endParaRPr lang="en-GB"/>
          </a:p>
        </p:txBody>
      </p:sp>
    </p:spTree>
    <p:extLst>
      <p:ext uri="{BB962C8B-B14F-4D97-AF65-F5344CB8AC3E}">
        <p14:creationId xmlns:p14="http://schemas.microsoft.com/office/powerpoint/2010/main" val="866729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14: Crankcase and Valve Mechanism</a:t>
            </a:r>
          </a:p>
          <a:p>
            <a:r>
              <a:rPr lang="en-GB" sz="1400" dirty="0"/>
              <a:t>Cylinders were constructed from forged </a:t>
            </a:r>
            <a:r>
              <a:rPr lang="en-GB" sz="1400" dirty="0" err="1"/>
              <a:t>aluminum</a:t>
            </a:r>
            <a:r>
              <a:rPr lang="en-GB" sz="1400" dirty="0"/>
              <a:t> cylinder heads with deeply cut cooling fins and integrated valve mechanism housings, bolted and shrunk onto forged steel cylinder barrels. </a:t>
            </a:r>
            <a:r>
              <a:rPr lang="en-GB" sz="1400" dirty="0" err="1"/>
              <a:t>Aluminum</a:t>
            </a:r>
            <a:r>
              <a:rPr lang="en-GB" sz="1400" dirty="0"/>
              <a:t> sleeves were fitted onto the cylinders, into which deeply cut cooling fins (muffs) were threaded.</a:t>
            </a:r>
          </a:p>
          <a:p>
            <a:endParaRPr lang="en-GB" sz="1400" dirty="0"/>
          </a:p>
          <a:p>
            <a:r>
              <a:rPr lang="en-GB" sz="1400" dirty="0"/>
              <a:t>Each cylinder contains one intake valve and one exhaust valve, both seated in steel inserts. Cylinders are arranged helically around the crankcase, with pressure bulkheads provided for individual cylinders. For each row of four cylinders, baffle plates are provided to ensure proper cooling of all cylinders. All cylinders are fully interchangeable.</a:t>
            </a:r>
          </a:p>
          <a:p>
            <a:endParaRPr lang="en-GB" sz="1400" dirty="0"/>
          </a:p>
          <a:p>
            <a:r>
              <a:rPr lang="en-GB" sz="1400" dirty="0"/>
              <a:t>Pistons, forged from </a:t>
            </a:r>
            <a:r>
              <a:rPr lang="en-GB" sz="1400" dirty="0" err="1"/>
              <a:t>aluminum</a:t>
            </a:r>
            <a:r>
              <a:rPr lang="en-GB" sz="1400" dirty="0"/>
              <a:t>, are of the pent-roof type with reinforced internal wrist pin bosses. Each piston is equipped with three compression rings, two control rings (piston expanders) for oil scraping, and one oil scraper ring. The upper compression ring is chromium-plated on the sealing surface.</a:t>
            </a:r>
          </a:p>
          <a:p>
            <a:endParaRPr lang="en-GB" sz="1400" dirty="0"/>
          </a:p>
          <a:p>
            <a:r>
              <a:rPr lang="en-GB" sz="1400" dirty="0"/>
              <a:t>The master rod for each row of seven cylinders features a cover in which a two-piece tin-silver lead-lined bearing with a shim is seated. Six articulating connecting rods with I-section profiles, each with bronze sleeves at both ends, are attached to the master rod via silver-plated wrist pins (articulating pins).</a:t>
            </a:r>
          </a:p>
          <a:p>
            <a:endParaRPr lang="en-GB" sz="1400" dirty="0"/>
          </a:p>
          <a:p>
            <a:r>
              <a:rPr lang="en-GB" sz="1400" dirty="0"/>
              <a:t>The single-piece crankshaft is manufactured from forged steel. It features four crank throws and is supported within the crankcase by five main bearings of steel with tin-silver-lead liners. Four counterweights provide counterbalancing for rotating and reciprocating masses.</a:t>
            </a:r>
          </a:p>
          <a:p>
            <a:endParaRPr lang="en-GB" sz="1400" dirty="0"/>
          </a:p>
          <a:p>
            <a:r>
              <a:rPr lang="en-GB" sz="1400" dirty="0"/>
              <a:t>Two of these counterweights are fixed; the remaining two are equipped with bifilar dynamic vibration dampers. The propeller shaft is supported on the crankshaft side by a conventional tin-lead-bronze bearing and on the propeller side by a roller bearing for radial loads and a ball bearing for axial loads.</a:t>
            </a:r>
          </a:p>
          <a:p>
            <a:endParaRPr lang="en-GB" sz="1400" dirty="0"/>
          </a:p>
          <a:p>
            <a:r>
              <a:rPr lang="en-GB" sz="1400" dirty="0"/>
              <a:t>The crankcase casting assembly comprises five sections, all of which, except the front and rear, are essentially similar. Crankcase sections are manufactured from </a:t>
            </a:r>
            <a:r>
              <a:rPr lang="en-GB" sz="1400" dirty="0" err="1"/>
              <a:t>aluminum</a:t>
            </a:r>
            <a:r>
              <a:rPr lang="en-GB" sz="1400" dirty="0"/>
              <a:t> forgings and are joined by threaded through-bolts. All remaining crankcase sections are magnesium castings.</a:t>
            </a:r>
          </a:p>
          <a:p>
            <a:endParaRPr lang="en-GB" sz="1400" dirty="0"/>
          </a:p>
          <a:p>
            <a:r>
              <a:rPr lang="en-GB" sz="1400" dirty="0"/>
              <a:t>The magneto section, mounted on the front of the crankcase assembly, contains the torquemeter and mounting pads for either seven earlier-model magneto spark plugs or four later-model spark plugs. In the nose section, positioned forward of the magneto section, is located the planetary reduction gearbox, with provisions for a full-authority propeller speed governor.</a:t>
            </a:r>
          </a:p>
          <a:p>
            <a:endParaRPr lang="en-GB" sz="1400" dirty="0"/>
          </a:p>
          <a:p>
            <a:r>
              <a:rPr lang="en-GB" sz="1400" dirty="0"/>
              <a:t>The reduction gearbox reduction ratios are 0.375:1 or 0.425:1.</a:t>
            </a:r>
          </a:p>
        </p:txBody>
      </p:sp>
      <p:sp>
        <p:nvSpPr>
          <p:cNvPr id="4" name="Slide Number Placeholder 3"/>
          <p:cNvSpPr>
            <a:spLocks noGrp="1"/>
          </p:cNvSpPr>
          <p:nvPr>
            <p:ph type="sldNum" sz="quarter" idx="5"/>
          </p:nvPr>
        </p:nvSpPr>
        <p:spPr/>
        <p:txBody>
          <a:bodyPr/>
          <a:lstStyle/>
          <a:p>
            <a:fld id="{4F4E12F0-D754-4659-8D02-7296CDFCA960}" type="slidenum">
              <a:rPr lang="en-GB" smtClean="0"/>
              <a:t>14</a:t>
            </a:fld>
            <a:endParaRPr lang="en-GB"/>
          </a:p>
        </p:txBody>
      </p:sp>
    </p:spTree>
    <p:extLst>
      <p:ext uri="{BB962C8B-B14F-4D97-AF65-F5344CB8AC3E}">
        <p14:creationId xmlns:p14="http://schemas.microsoft.com/office/powerpoint/2010/main" val="151206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15: Valve Arrangement and Exhaust Valve Control Challenges</a:t>
            </a:r>
          </a:p>
          <a:p>
            <a:r>
              <a:rPr lang="en-GB" sz="1400" dirty="0"/>
              <a:t>Each cylinder contains two poppet valves. Preceding the R-4360, most aircraft engine cylinders incorporated intake and exhaust valve lifters positioned at the front or rear of the cylinder. In the R-4360, the intake valve housing and lifter were located at the front of the cylinder, while the exhaust valve housing and lifter were positioned at the rear. This arrangement required a fifth camshaft along with associated complexities in drive and lubrication; consequently, designers determined that the advantages outweighed the disadvantages. This decision had unintended consequences—the longer valve lever arms were more flexible than in previous engines, resulting in unprecedented cylinder damage.</a:t>
            </a:r>
          </a:p>
          <a:p>
            <a:endParaRPr lang="en-GB" sz="1400" dirty="0"/>
          </a:p>
          <a:p>
            <a:r>
              <a:rPr lang="en-GB" sz="1400" dirty="0"/>
              <a:t>To achieve good volumetric efficiency and exhaust scavenging, it is important that the exhaust valve opens before bottom dead </a:t>
            </a:r>
            <a:r>
              <a:rPr lang="en-GB" sz="1400" dirty="0" err="1"/>
              <a:t>center</a:t>
            </a:r>
            <a:r>
              <a:rPr lang="en-GB" sz="1400" dirty="0"/>
              <a:t> of the power stroke. However, during this process, significant residual pressure—up to 100 psi (6.9 bar)—persists within the cylinder. This residual exhaust pressure opposes the closed exhaust valve, and with a valve seating area of approximately 5.4 square inches, a force of 500 pounds (2.2 </a:t>
            </a:r>
            <a:r>
              <a:rPr lang="en-GB" sz="1400" dirty="0" err="1"/>
              <a:t>kN</a:t>
            </a:r>
            <a:r>
              <a:rPr lang="en-GB" sz="1400" dirty="0"/>
              <a:t>) is required to overcome the exhaust gas pressure.</a:t>
            </a:r>
          </a:p>
          <a:p>
            <a:endParaRPr lang="en-GB" sz="1400" dirty="0"/>
          </a:p>
          <a:p>
            <a:r>
              <a:rPr lang="en-GB" sz="1400" dirty="0"/>
              <a:t>Beyond exhaust gas pressure, an additional valve spring force of 900 pounds (4 </a:t>
            </a:r>
            <a:r>
              <a:rPr lang="en-GB" sz="1400" dirty="0" err="1"/>
              <a:t>kN</a:t>
            </a:r>
            <a:r>
              <a:rPr lang="en-GB" sz="1400" dirty="0"/>
              <a:t>) is necessary. Furthermore, additional force is required to accelerate the valve actuation assembly, which operates at a mechanical disadvantage. Summing these forces, Pratt &amp; Whitney engineers determined that the initial opening force of the exhaust valve exceeds 4,220 pounds—nearly 18.7 </a:t>
            </a:r>
            <a:r>
              <a:rPr lang="en-GB" sz="1400" dirty="0" err="1"/>
              <a:t>kN.</a:t>
            </a:r>
            <a:endParaRPr lang="en-GB" sz="1400" dirty="0"/>
          </a:p>
          <a:p>
            <a:endParaRPr lang="en-GB" sz="1400" dirty="0"/>
          </a:p>
          <a:p>
            <a:r>
              <a:rPr lang="en-GB" sz="1400" dirty="0"/>
              <a:t>In a structure subjected to such stresses, the valve system began to exhibit elastic deformation characteristics.</a:t>
            </a:r>
          </a:p>
          <a:p>
            <a:endParaRPr lang="en-GB" sz="1400" dirty="0"/>
          </a:p>
          <a:p>
            <a:r>
              <a:rPr lang="en-GB" sz="1400" dirty="0"/>
              <a:t>As the valve lifter roller traversed the camshaft profile, residual exhaust pressure resisted exhaust valve opening. Something had to yield; accordingly, the exhaust valve lever arm flexed until sufficient force was developed in the system to release the accumulated pressure and force the valve open. When the valve opens, it opens violently, bouncing the exhaust lifter off the camshaft profile.</a:t>
            </a:r>
          </a:p>
          <a:p>
            <a:endParaRPr lang="en-GB" sz="1400" dirty="0"/>
          </a:p>
          <a:p>
            <a:r>
              <a:rPr lang="en-GB" sz="1400" dirty="0"/>
              <a:t>Simply installing stiffer valve springs was not an effective solution. In reality, this only exacerbated the problem. Careful reinforcement of the valve lever bosses in areas where they extended above the cylinder helped, but the situation remained marginal. Additional solutions included camshaft profile modifications. As a starting point, the same profile employed in the R-2800 was utilized. Subsequently, a gentle ramp was designed to gradually relieve the exhaust valve from its seat. To overcome these and other challenges, the United States Air Force conducted extensive tests with various valve clearances.</a:t>
            </a:r>
            <a:endParaRPr lang="pl-PL"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15</a:t>
            </a:fld>
            <a:endParaRPr lang="en-GB"/>
          </a:p>
        </p:txBody>
      </p:sp>
    </p:spTree>
    <p:extLst>
      <p:ext uri="{BB962C8B-B14F-4D97-AF65-F5344CB8AC3E}">
        <p14:creationId xmlns:p14="http://schemas.microsoft.com/office/powerpoint/2010/main" val="118795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kern="1200" dirty="0">
                <a:solidFill>
                  <a:schemeClr val="tx1"/>
                </a:solidFill>
                <a:latin typeface="+mn-lt"/>
                <a:ea typeface="+mn-ea"/>
                <a:cs typeface="+mn-cs"/>
              </a:rPr>
              <a:t>Slide 16: Ignition System</a:t>
            </a:r>
          </a:p>
          <a:p>
            <a:r>
              <a:rPr lang="en-GB" sz="1400" kern="1200" dirty="0">
                <a:solidFill>
                  <a:schemeClr val="tx1"/>
                </a:solidFill>
                <a:latin typeface="+mn-lt"/>
                <a:ea typeface="+mn-ea"/>
                <a:cs typeface="+mn-cs"/>
              </a:rPr>
              <a:t>The ignition system in early engines comprised seven high-pressure magnetos fitted with spark plugs. The left photograph depicts one of seven high-voltage spark plugs mounted at the engine front. Each spark plug supplied one row of cylinders. This was a complex ignition system, prone to desynchronization at higher operating altitudes.</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Air from the turbocharger was directed to the spark plugs to increase pressure, which to a certain degree assisted in reducing misfires.</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Each magneto provided dual ignition for a series of four cylinders positioned directly behind it.</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Later engines employed four low-tension spark plugs (visible in the right photograph)—Bendix Scintilla S14RN-15 with integrated distributors operating at one-twelfth crankshaft speed. This was a simpler solution that performed better at high operating altitudes.</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The spark plugs on the left side of the engine are designated L1 and L2:</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L1: Upper left magneto, fires intake plugs on cylinder rows B and D</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L2: Lower left magneto, fires intake plugs on cylinder rows A and C</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The magnetos on the right side are designated R1 and R2:</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R1: Upper right magneto, fires exhaust plugs on cylinder rows A and C</a:t>
            </a:r>
          </a:p>
          <a:p>
            <a:endParaRPr lang="en-GB" sz="1400" kern="1200" dirty="0">
              <a:solidFill>
                <a:schemeClr val="tx1"/>
              </a:solidFill>
              <a:latin typeface="+mn-lt"/>
              <a:ea typeface="+mn-ea"/>
              <a:cs typeface="+mn-cs"/>
            </a:endParaRPr>
          </a:p>
          <a:p>
            <a:r>
              <a:rPr lang="en-GB" sz="1400" kern="1200" dirty="0">
                <a:solidFill>
                  <a:schemeClr val="tx1"/>
                </a:solidFill>
                <a:latin typeface="+mn-lt"/>
                <a:ea typeface="+mn-ea"/>
                <a:cs typeface="+mn-cs"/>
              </a:rPr>
              <a:t>R2: Lower right magneto, fires exhaust plugs on cylinder rows B and D</a:t>
            </a:r>
            <a:endParaRPr lang="pl-PL" sz="14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F4E12F0-D754-4659-8D02-7296CDFCA960}" type="slidenum">
              <a:rPr lang="en-GB" smtClean="0"/>
              <a:t>16</a:t>
            </a:fld>
            <a:endParaRPr lang="en-GB"/>
          </a:p>
        </p:txBody>
      </p:sp>
    </p:spTree>
    <p:extLst>
      <p:ext uri="{BB962C8B-B14F-4D97-AF65-F5344CB8AC3E}">
        <p14:creationId xmlns:p14="http://schemas.microsoft.com/office/powerpoint/2010/main" val="3986432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E12F0-D754-4659-8D02-7296CDFCA960}" type="slidenum">
              <a:rPr lang="en-GB" smtClean="0"/>
              <a:t>17</a:t>
            </a:fld>
            <a:endParaRPr lang="en-GB"/>
          </a:p>
        </p:txBody>
      </p:sp>
    </p:spTree>
    <p:extLst>
      <p:ext uri="{BB962C8B-B14F-4D97-AF65-F5344CB8AC3E}">
        <p14:creationId xmlns:p14="http://schemas.microsoft.com/office/powerpoint/2010/main" val="357295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E12F0-D754-4659-8D02-7296CDFCA960}" type="slidenum">
              <a:rPr lang="en-GB" smtClean="0"/>
              <a:t>18</a:t>
            </a:fld>
            <a:endParaRPr lang="en-GB"/>
          </a:p>
        </p:txBody>
      </p:sp>
    </p:spTree>
    <p:extLst>
      <p:ext uri="{BB962C8B-B14F-4D97-AF65-F5344CB8AC3E}">
        <p14:creationId xmlns:p14="http://schemas.microsoft.com/office/powerpoint/2010/main" val="367326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E12F0-D754-4659-8D02-7296CDFCA960}" type="slidenum">
              <a:rPr lang="en-GB" smtClean="0"/>
              <a:t>19</a:t>
            </a:fld>
            <a:endParaRPr lang="en-GB"/>
          </a:p>
        </p:txBody>
      </p:sp>
    </p:spTree>
    <p:extLst>
      <p:ext uri="{BB962C8B-B14F-4D97-AF65-F5344CB8AC3E}">
        <p14:creationId xmlns:p14="http://schemas.microsoft.com/office/powerpoint/2010/main" val="415168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2: Cylinder Arrangement and Cooling Overview</a:t>
            </a:r>
          </a:p>
          <a:p>
            <a:r>
              <a:rPr lang="en-GB" sz="1400" dirty="0"/>
              <a:t>The cylinders are arranged in rows designated by letters A, B, C, and D, where letter D represents the first row closest to the propeller, and A the rearmost row. The firing sequence is visible in the diagram provided.</a:t>
            </a:r>
          </a:p>
          <a:p>
            <a:endParaRPr lang="en-GB" sz="1400" dirty="0"/>
          </a:p>
          <a:p>
            <a:r>
              <a:rPr lang="en-GB" sz="1400" dirty="0"/>
              <a:t>Like most aircraft engines of that era, particularly radial Wasp Major engines, this engine experienced significant cooling challenges. The first approach to improve engine cooling was to stagger the cylinders by an angular offset of 12.857 degrees between successive rows, ensuring that cylinders were not positioned directly behind one another. This arrangement created the characteristic helical shape, which inspired the engine's colloquial name "corncob"—a reference to a corn cob.</a:t>
            </a:r>
          </a:p>
          <a:p>
            <a:endParaRPr lang="en-GB" sz="1400" dirty="0"/>
          </a:p>
          <a:p>
            <a:r>
              <a:rPr lang="en-GB" sz="1400" dirty="0"/>
              <a:t>During the R-4360 design phase, Pratt &amp; Whitney developed cast aluminium cylinder head technology, which allowed them to fabricate deep-cut cooling fins with ease. They were no longer constrained by milling limitations. The design target was to maintain temperatures below 260°C.</a:t>
            </a:r>
          </a:p>
          <a:p>
            <a:endParaRPr lang="en-GB" sz="1400" dirty="0"/>
          </a:p>
          <a:p>
            <a:r>
              <a:rPr lang="en-GB" sz="1400" dirty="0"/>
              <a:t>A phenomenon that could not be overlooked during cylinder head design was so-called "cooling drag." This drag, generated within the engine cowling, is calculated by multiplying the pressure drop across the cowling by the mass flow rate of cooling air. This cooling drag plays a primary role in the total aerodynamic drag generated by the engine—significantly greater than the drag created by frontal areas. It was calculated that approximately 22 kg of air per second would be required to effectively cool the engine at startup power, corresponding to 260 kW of cooling capacity. Given that such cooling was impossible to ensure at startup, it was established that the initial engine operating phase would be cooled passively through heat distribution across the entire engine mass. The cold engine, weighing over 1.5 tons, was required to possess sufficient thermal capacity to provide sufficient time for the aircraft to reach speeds at which optimal cooling conditions would be established.</a:t>
            </a:r>
            <a:endParaRPr lang="pl-PL" sz="1400" dirty="0"/>
          </a:p>
          <a:p>
            <a:endParaRPr lang="en-GB"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2</a:t>
            </a:fld>
            <a:endParaRPr lang="en-GB"/>
          </a:p>
        </p:txBody>
      </p:sp>
    </p:spTree>
    <p:extLst>
      <p:ext uri="{BB962C8B-B14F-4D97-AF65-F5344CB8AC3E}">
        <p14:creationId xmlns:p14="http://schemas.microsoft.com/office/powerpoint/2010/main" val="3623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pl-PL" dirty="0"/>
              <a:t>Scale of the engine as compared to a person.</a:t>
            </a:r>
            <a:endParaRPr lang="en-GB" dirty="0"/>
          </a:p>
        </p:txBody>
      </p:sp>
      <p:sp>
        <p:nvSpPr>
          <p:cNvPr id="4" name="Slide Number Placeholder 3"/>
          <p:cNvSpPr>
            <a:spLocks noGrp="1"/>
          </p:cNvSpPr>
          <p:nvPr>
            <p:ph type="sldNum" sz="quarter" idx="5"/>
          </p:nvPr>
        </p:nvSpPr>
        <p:spPr/>
        <p:txBody>
          <a:bodyPr/>
          <a:lstStyle/>
          <a:p>
            <a:fld id="{4F4E12F0-D754-4659-8D02-7296CDFCA960}" type="slidenum">
              <a:rPr lang="en-GB" smtClean="0"/>
              <a:t>20</a:t>
            </a:fld>
            <a:endParaRPr lang="en-GB"/>
          </a:p>
        </p:txBody>
      </p:sp>
    </p:spTree>
    <p:extLst>
      <p:ext uri="{BB962C8B-B14F-4D97-AF65-F5344CB8AC3E}">
        <p14:creationId xmlns:p14="http://schemas.microsoft.com/office/powerpoint/2010/main" val="420074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3: Baffling System</a:t>
            </a:r>
          </a:p>
          <a:p>
            <a:r>
              <a:rPr lang="en-GB" sz="1400" dirty="0"/>
              <a:t>During R-4360 development, it became clear that conventional cooling solutions employed in earlier radial engines would not meet the requirements. The standard approach to cooling radial engines of that era was to direct air directly across the cooling fins of the cylinder heads. In the R-4360, it was decided to implement baffles—air ducts directing air to the cylinders at a 30-degree angle.</a:t>
            </a:r>
          </a:p>
          <a:p>
            <a:endParaRPr lang="en-GB" sz="1400" dirty="0"/>
          </a:p>
          <a:p>
            <a:r>
              <a:rPr lang="en-GB" sz="1400" dirty="0"/>
              <a:t>These baffles completely enclose each of the seven longitudinal rows of cylinders (designated in the diagram as rows A1, B1, C1, D1, and so forth), ensuring that all air entering the engine was optimally utilized for cooling. This arrangement creates separation of cooling between longitudinal rows.</a:t>
            </a:r>
          </a:p>
          <a:p>
            <a:endParaRPr lang="en-GB" sz="1400" dirty="0"/>
          </a:p>
          <a:p>
            <a:r>
              <a:rPr lang="en-GB" sz="1400" dirty="0"/>
              <a:t>Despite this and other solutions implemented to enable effective cooling, certain operational configurations required the use of an additional fan driven from the main shaft through a reduction gearbox.</a:t>
            </a:r>
          </a:p>
        </p:txBody>
      </p:sp>
      <p:sp>
        <p:nvSpPr>
          <p:cNvPr id="4" name="Slide Number Placeholder 3"/>
          <p:cNvSpPr>
            <a:spLocks noGrp="1"/>
          </p:cNvSpPr>
          <p:nvPr>
            <p:ph type="sldNum" sz="quarter" idx="5"/>
          </p:nvPr>
        </p:nvSpPr>
        <p:spPr/>
        <p:txBody>
          <a:bodyPr/>
          <a:lstStyle/>
          <a:p>
            <a:fld id="{4F4E12F0-D754-4659-8D02-7296CDFCA960}" type="slidenum">
              <a:rPr lang="en-GB" smtClean="0"/>
              <a:t>3</a:t>
            </a:fld>
            <a:endParaRPr lang="en-GB"/>
          </a:p>
        </p:txBody>
      </p:sp>
    </p:spTree>
    <p:extLst>
      <p:ext uri="{BB962C8B-B14F-4D97-AF65-F5344CB8AC3E}">
        <p14:creationId xmlns:p14="http://schemas.microsoft.com/office/powerpoint/2010/main" val="648502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4: Cooling System Evolution</a:t>
            </a:r>
          </a:p>
          <a:p>
            <a:r>
              <a:rPr lang="en-GB" sz="1400" dirty="0"/>
              <a:t>Earlier R-4360 variants did not incorporate the baffling system described above, which resulted in a tendency toward overheating and even ignition system failures. It should also be noted that the development process for the Wasp Major was gradual and meticulous, with each successive variant representing only minor improvements rather than complete redesigns (as was the case with the R-2800, for instance). Observing successive variants, numerous incremental modifications are evident, such as changes to the nose section illustrated above.</a:t>
            </a:r>
          </a:p>
        </p:txBody>
      </p:sp>
      <p:sp>
        <p:nvSpPr>
          <p:cNvPr id="4" name="Slide Number Placeholder 3"/>
          <p:cNvSpPr>
            <a:spLocks noGrp="1"/>
          </p:cNvSpPr>
          <p:nvPr>
            <p:ph type="sldNum" sz="quarter" idx="5"/>
          </p:nvPr>
        </p:nvSpPr>
        <p:spPr/>
        <p:txBody>
          <a:bodyPr/>
          <a:lstStyle/>
          <a:p>
            <a:fld id="{4F4E12F0-D754-4659-8D02-7296CDFCA960}" type="slidenum">
              <a:rPr lang="en-GB" smtClean="0"/>
              <a:t>4</a:t>
            </a:fld>
            <a:endParaRPr lang="en-GB"/>
          </a:p>
        </p:txBody>
      </p:sp>
    </p:spTree>
    <p:extLst>
      <p:ext uri="{BB962C8B-B14F-4D97-AF65-F5344CB8AC3E}">
        <p14:creationId xmlns:p14="http://schemas.microsoft.com/office/powerpoint/2010/main" val="2413351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Slide 5: Supercharging System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[Diagram showing top view and isometric view of the supercharging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Throughout the various engine variants, the R-4360 was equipped with superchargers, turbochargers, and variable discharge turbine (VDT) systems. All turbos were produced by General Electric, while suppliers of superchargers included both Turbo Engineering Corporation and Lockheed Aircraft.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One of the more interesting supercharging configurations employed two dual-stage centrifugal superchargers (CHM2) and a centrifugal supercharger (CH8) operating in parallel. Exhaust gases first enter the CH8 turbine, with a small percentage bypassing it and flowing directly to the CHM2 superchargers. The quantity of exhaust gas bypassing the CH8 is determined by engine control inputs and aircraft altitude. This bypass flow determines the ultimate air pressure ratio, functioning as a wastegate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The energy from exhaust gases, after passing through the CHM2 compressors, is utilized one final time through discharge as a jet of hot gases beyond the engine system, passing through exhaust nozzles.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In Version 55, with this three-turbine charging configuration, the engine could maintain power output on the order of 3,000 HP up to an altitude of 15 km, at which altitude the propeller could no longer be operated with satisfactory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The disadvantages of this system were its extreme complexity without digital engine control, large size, complicated construction, and weight. A single CHM2 supercharger alone weighed approximately 260 kg.</a:t>
            </a:r>
            <a:endParaRPr lang="pl-PL"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5</a:t>
            </a:fld>
            <a:endParaRPr lang="en-GB"/>
          </a:p>
        </p:txBody>
      </p:sp>
    </p:spTree>
    <p:extLst>
      <p:ext uri="{BB962C8B-B14F-4D97-AF65-F5344CB8AC3E}">
        <p14:creationId xmlns:p14="http://schemas.microsoft.com/office/powerpoint/2010/main" val="35483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6: CHM2 Dual-Stage Supercharger</a:t>
            </a:r>
          </a:p>
          <a:p>
            <a:r>
              <a:rPr lang="en-GB" sz="1400" dirty="0"/>
              <a:t>[Description of the exit section of the CHM2 supercharger]</a:t>
            </a:r>
          </a:p>
          <a:p>
            <a:endParaRPr lang="en-GB" sz="1400" dirty="0"/>
          </a:p>
          <a:p>
            <a:r>
              <a:rPr lang="en-GB" sz="1400" dirty="0"/>
              <a:t>Observing the exhaust outlet of the supercharger, a striking similarity to modern turbine engine nozzles is readily apparent.</a:t>
            </a:r>
          </a:p>
        </p:txBody>
      </p:sp>
      <p:sp>
        <p:nvSpPr>
          <p:cNvPr id="4" name="Slide Number Placeholder 3"/>
          <p:cNvSpPr>
            <a:spLocks noGrp="1"/>
          </p:cNvSpPr>
          <p:nvPr>
            <p:ph type="sldNum" sz="quarter" idx="5"/>
          </p:nvPr>
        </p:nvSpPr>
        <p:spPr/>
        <p:txBody>
          <a:bodyPr/>
          <a:lstStyle/>
          <a:p>
            <a:fld id="{4F4E12F0-D754-4659-8D02-7296CDFCA960}" type="slidenum">
              <a:rPr lang="en-GB" smtClean="0"/>
              <a:t>6</a:t>
            </a:fld>
            <a:endParaRPr lang="en-GB"/>
          </a:p>
        </p:txBody>
      </p:sp>
    </p:spTree>
    <p:extLst>
      <p:ext uri="{BB962C8B-B14F-4D97-AF65-F5344CB8AC3E}">
        <p14:creationId xmlns:p14="http://schemas.microsoft.com/office/powerpoint/2010/main" val="193443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7: GE CH-7 Turbocharger System (B-50 Configuration)</a:t>
            </a:r>
          </a:p>
          <a:p>
            <a:r>
              <a:rPr lang="en-GB" sz="1400" dirty="0"/>
              <a:t>This charging configuration was highly problematic. Issues began with production itself, which—owing to military pressure, cost-cutting measures, and time constraints—was initiated using components from the earlier CH-5 turbocharger model.</a:t>
            </a:r>
          </a:p>
          <a:p>
            <a:endParaRPr lang="en-GB" sz="1400" dirty="0"/>
          </a:p>
          <a:p>
            <a:r>
              <a:rPr lang="en-GB" sz="1400" dirty="0"/>
              <a:t>This led to numerous problems. Initially, it was discovered that the turbine bucket (rotor blade) was undersized. A pressure discontinuity was observed between the turbine and the nozzle opening, leading to turbine overheating and subsequent deterioration. Consequently, instead of 20,000 RPM, maximum rotational speed was limited to 18,000 RPM, which reduced the engine's ceiling by over one kilometre.</a:t>
            </a:r>
          </a:p>
          <a:p>
            <a:endParaRPr lang="en-GB" sz="1400" dirty="0"/>
          </a:p>
          <a:p>
            <a:r>
              <a:rPr lang="en-GB" sz="1400" dirty="0"/>
              <a:t>B-50 aircraft equipped with this charging variant had to operate without turbocharger cowlings to improve cooling.</a:t>
            </a:r>
          </a:p>
        </p:txBody>
      </p:sp>
      <p:sp>
        <p:nvSpPr>
          <p:cNvPr id="4" name="Slide Number Placeholder 3"/>
          <p:cNvSpPr>
            <a:spLocks noGrp="1"/>
          </p:cNvSpPr>
          <p:nvPr>
            <p:ph type="sldNum" sz="quarter" idx="5"/>
          </p:nvPr>
        </p:nvSpPr>
        <p:spPr/>
        <p:txBody>
          <a:bodyPr/>
          <a:lstStyle/>
          <a:p>
            <a:fld id="{4F4E12F0-D754-4659-8D02-7296CDFCA960}" type="slidenum">
              <a:rPr lang="en-GB" smtClean="0"/>
              <a:t>7</a:t>
            </a:fld>
            <a:endParaRPr lang="en-GB"/>
          </a:p>
        </p:txBody>
      </p:sp>
    </p:spTree>
    <p:extLst>
      <p:ext uri="{BB962C8B-B14F-4D97-AF65-F5344CB8AC3E}">
        <p14:creationId xmlns:p14="http://schemas.microsoft.com/office/powerpoint/2010/main" val="725240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8: </a:t>
            </a:r>
            <a:r>
              <a:rPr lang="en-GB" sz="1400" b="1" dirty="0" err="1"/>
              <a:t>Turbocompound</a:t>
            </a:r>
            <a:r>
              <a:rPr lang="en-GB" sz="1400" b="1" dirty="0"/>
              <a:t> Recovery System</a:t>
            </a:r>
          </a:p>
          <a:p>
            <a:r>
              <a:rPr lang="en-GB" sz="1400" dirty="0"/>
              <a:t>In the presented configuration, two superchargers positioned close to the engine drive a shaft transmitting power back to the main crankshaft via a </a:t>
            </a:r>
            <a:r>
              <a:rPr lang="en-GB" sz="1400" dirty="0" err="1"/>
              <a:t>turbocompound</a:t>
            </a:r>
            <a:r>
              <a:rPr lang="en-GB" sz="1400" dirty="0"/>
              <a:t> mechanism. However, after exiting these two turbines, exhaust gases continue to two additional turbines, which compress air and subsequently deliver it, via an intercooler, to the engine.</a:t>
            </a:r>
          </a:p>
          <a:p>
            <a:endParaRPr lang="en-GB" sz="1400" dirty="0"/>
          </a:p>
          <a:p>
            <a:r>
              <a:rPr lang="en-GB" sz="1400" dirty="0"/>
              <a:t>While precise calculations were never conducted (to the best of my knowledge), it was estimated that as much as 500 HP could be recovered from the R-4360's exhaust gases alone.</a:t>
            </a:r>
          </a:p>
        </p:txBody>
      </p:sp>
      <p:sp>
        <p:nvSpPr>
          <p:cNvPr id="4" name="Slide Number Placeholder 3"/>
          <p:cNvSpPr>
            <a:spLocks noGrp="1"/>
          </p:cNvSpPr>
          <p:nvPr>
            <p:ph type="sldNum" sz="quarter" idx="5"/>
          </p:nvPr>
        </p:nvSpPr>
        <p:spPr/>
        <p:txBody>
          <a:bodyPr/>
          <a:lstStyle/>
          <a:p>
            <a:fld id="{4F4E12F0-D754-4659-8D02-7296CDFCA960}" type="slidenum">
              <a:rPr lang="en-GB" smtClean="0"/>
              <a:t>8</a:t>
            </a:fld>
            <a:endParaRPr lang="en-GB"/>
          </a:p>
        </p:txBody>
      </p:sp>
    </p:spTree>
    <p:extLst>
      <p:ext uri="{BB962C8B-B14F-4D97-AF65-F5344CB8AC3E}">
        <p14:creationId xmlns:p14="http://schemas.microsoft.com/office/powerpoint/2010/main" val="1713788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400" b="1" dirty="0"/>
              <a:t>Slide 9: Variable Discharge Turbine (VDT) System</a:t>
            </a:r>
          </a:p>
          <a:p>
            <a:r>
              <a:rPr lang="en-GB" sz="1400" dirty="0"/>
              <a:t>An attempt was made to implement a Variable Discharge Turbine (VDT) system in the R-4360. A significant disadvantage of VDT systems was the difficulty in control. While the concept was relatively straightforward, locating an appropriate control methodology proved nearly impossible to implement effectively.</a:t>
            </a:r>
          </a:p>
          <a:p>
            <a:endParaRPr lang="en-GB" sz="1400" dirty="0"/>
          </a:p>
          <a:p>
            <a:r>
              <a:rPr lang="en-GB" sz="1400" dirty="0"/>
              <a:t>The system employed a hydraulic-mechanical-electrical control system; however, this system never achieved an acceptable level of reliability. The VDT variant underwent several test flights in a modified B-50, controlled manually by flight engineers and pilots, but never achieved operational deployment.</a:t>
            </a:r>
            <a:endParaRPr lang="pl-PL" sz="1400" dirty="0">
              <a:highlight>
                <a:srgbClr val="FFFF00"/>
              </a:highlight>
            </a:endParaRPr>
          </a:p>
        </p:txBody>
      </p:sp>
      <p:sp>
        <p:nvSpPr>
          <p:cNvPr id="4" name="Slide Number Placeholder 3"/>
          <p:cNvSpPr>
            <a:spLocks noGrp="1"/>
          </p:cNvSpPr>
          <p:nvPr>
            <p:ph type="sldNum" sz="quarter" idx="5"/>
          </p:nvPr>
        </p:nvSpPr>
        <p:spPr/>
        <p:txBody>
          <a:bodyPr/>
          <a:lstStyle/>
          <a:p>
            <a:fld id="{4F4E12F0-D754-4659-8D02-7296CDFCA960}" type="slidenum">
              <a:rPr lang="en-GB" smtClean="0"/>
              <a:t>9</a:t>
            </a:fld>
            <a:endParaRPr lang="en-GB"/>
          </a:p>
        </p:txBody>
      </p:sp>
    </p:spTree>
    <p:extLst>
      <p:ext uri="{BB962C8B-B14F-4D97-AF65-F5344CB8AC3E}">
        <p14:creationId xmlns:p14="http://schemas.microsoft.com/office/powerpoint/2010/main" val="2175917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C6B3-3268-4A44-A462-39F96FB711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BE35883-E401-46E2-9D13-6AE9E0E701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4A9362C-29EB-46C9-8FF1-B5578185397A}"/>
              </a:ext>
            </a:extLst>
          </p:cNvPr>
          <p:cNvSpPr>
            <a:spLocks noGrp="1"/>
          </p:cNvSpPr>
          <p:nvPr>
            <p:ph type="dt" sz="half" idx="10"/>
          </p:nvPr>
        </p:nvSpPr>
        <p:spPr/>
        <p:txBody>
          <a:bodyPr/>
          <a:lstStyle/>
          <a:p>
            <a:fld id="{75C35654-1796-4928-A57C-0E4BD58EBDA6}" type="datetime1">
              <a:rPr lang="en-GB" smtClean="0"/>
              <a:t>22/11/2025</a:t>
            </a:fld>
            <a:endParaRPr lang="en-GB"/>
          </a:p>
        </p:txBody>
      </p:sp>
      <p:sp>
        <p:nvSpPr>
          <p:cNvPr id="5" name="Footer Placeholder 4">
            <a:extLst>
              <a:ext uri="{FF2B5EF4-FFF2-40B4-BE49-F238E27FC236}">
                <a16:creationId xmlns:a16="http://schemas.microsoft.com/office/drawing/2014/main" id="{4D21843A-4031-4F8C-A885-F9D38C643AD3}"/>
              </a:ext>
            </a:extLst>
          </p:cNvPr>
          <p:cNvSpPr>
            <a:spLocks noGrp="1"/>
          </p:cNvSpPr>
          <p:nvPr>
            <p:ph type="ftr" sz="quarter" idx="11"/>
          </p:nvPr>
        </p:nvSpPr>
        <p:spPr>
          <a:xfrm>
            <a:off x="8726978" y="6356350"/>
            <a:ext cx="4114800" cy="365125"/>
          </a:xfrm>
        </p:spPr>
        <p:txBody>
          <a:bodyPr/>
          <a:lstStyle/>
          <a:p>
            <a:r>
              <a:rPr lang="pl-PL"/>
              <a:t>Maciej Stępień P&amp;W R-4360, LST MEiL PW</a:t>
            </a:r>
            <a:endParaRPr lang="en-GB"/>
          </a:p>
        </p:txBody>
      </p:sp>
      <p:sp>
        <p:nvSpPr>
          <p:cNvPr id="6" name="Slide Number Placeholder 5">
            <a:extLst>
              <a:ext uri="{FF2B5EF4-FFF2-40B4-BE49-F238E27FC236}">
                <a16:creationId xmlns:a16="http://schemas.microsoft.com/office/drawing/2014/main" id="{D23755DA-2D6A-414E-8671-2459D54EF72A}"/>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1018155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29EA-F0A2-41CC-82B8-A966F96C74B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0516A9-D54C-45B5-8318-AA7319FFD3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CF807D-A7F2-456E-8F86-B7D7A6ABDD79}"/>
              </a:ext>
            </a:extLst>
          </p:cNvPr>
          <p:cNvSpPr>
            <a:spLocks noGrp="1"/>
          </p:cNvSpPr>
          <p:nvPr>
            <p:ph type="dt" sz="half" idx="10"/>
          </p:nvPr>
        </p:nvSpPr>
        <p:spPr/>
        <p:txBody>
          <a:bodyPr/>
          <a:lstStyle/>
          <a:p>
            <a:fld id="{090A120B-2257-41FA-A962-5B49B876F310}" type="datetime1">
              <a:rPr lang="en-GB" smtClean="0"/>
              <a:t>22/11/2025</a:t>
            </a:fld>
            <a:endParaRPr lang="en-GB"/>
          </a:p>
        </p:txBody>
      </p:sp>
      <p:sp>
        <p:nvSpPr>
          <p:cNvPr id="5" name="Footer Placeholder 4">
            <a:extLst>
              <a:ext uri="{FF2B5EF4-FFF2-40B4-BE49-F238E27FC236}">
                <a16:creationId xmlns:a16="http://schemas.microsoft.com/office/drawing/2014/main" id="{D84D81A0-B6EE-4C0B-87CC-EEC4F2F6ABDF}"/>
              </a:ext>
            </a:extLst>
          </p:cNvPr>
          <p:cNvSpPr>
            <a:spLocks noGrp="1"/>
          </p:cNvSpPr>
          <p:nvPr>
            <p:ph type="ftr" sz="quarter" idx="11"/>
          </p:nvPr>
        </p:nvSpPr>
        <p:spPr>
          <a:xfrm>
            <a:off x="8610600" y="6356350"/>
            <a:ext cx="4114800" cy="365125"/>
          </a:xfrm>
        </p:spPr>
        <p:txBody>
          <a:bodyPr/>
          <a:lstStyle/>
          <a:p>
            <a:r>
              <a:rPr lang="pl-PL" dirty="0"/>
              <a:t>Maciej Stępień P&amp;W R-4360, LST MEiL PW</a:t>
            </a:r>
            <a:endParaRPr lang="en-GB" dirty="0"/>
          </a:p>
        </p:txBody>
      </p:sp>
      <p:sp>
        <p:nvSpPr>
          <p:cNvPr id="6" name="Slide Number Placeholder 5">
            <a:extLst>
              <a:ext uri="{FF2B5EF4-FFF2-40B4-BE49-F238E27FC236}">
                <a16:creationId xmlns:a16="http://schemas.microsoft.com/office/drawing/2014/main" id="{D7E183E1-4F06-49D0-B6C1-DDED3ACC1A95}"/>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257710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2105B7-7FC0-4DB4-A555-95CED08CDC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DECD75-09C6-4978-A2DA-1CB08B22D7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F29B65-4A71-4AAB-8EF5-A994A7AB6A61}"/>
              </a:ext>
            </a:extLst>
          </p:cNvPr>
          <p:cNvSpPr>
            <a:spLocks noGrp="1"/>
          </p:cNvSpPr>
          <p:nvPr>
            <p:ph type="dt" sz="half" idx="10"/>
          </p:nvPr>
        </p:nvSpPr>
        <p:spPr/>
        <p:txBody>
          <a:bodyPr/>
          <a:lstStyle/>
          <a:p>
            <a:fld id="{0BBCF61C-9A0F-4EF5-A6EC-D39228D1ECF4}" type="datetime1">
              <a:rPr lang="en-GB" smtClean="0"/>
              <a:t>22/11/2025</a:t>
            </a:fld>
            <a:endParaRPr lang="en-GB"/>
          </a:p>
        </p:txBody>
      </p:sp>
      <p:sp>
        <p:nvSpPr>
          <p:cNvPr id="5" name="Footer Placeholder 4">
            <a:extLst>
              <a:ext uri="{FF2B5EF4-FFF2-40B4-BE49-F238E27FC236}">
                <a16:creationId xmlns:a16="http://schemas.microsoft.com/office/drawing/2014/main" id="{80E02D4D-B30B-4EF4-988D-E942D9CA0B54}"/>
              </a:ext>
            </a:extLst>
          </p:cNvPr>
          <p:cNvSpPr>
            <a:spLocks noGrp="1"/>
          </p:cNvSpPr>
          <p:nvPr>
            <p:ph type="ftr" sz="quarter" idx="11"/>
          </p:nvPr>
        </p:nvSpPr>
        <p:spPr>
          <a:xfrm>
            <a:off x="8610600" y="6356350"/>
            <a:ext cx="4114800" cy="365125"/>
          </a:xfrm>
        </p:spPr>
        <p:txBody>
          <a:bodyPr/>
          <a:lstStyle/>
          <a:p>
            <a:r>
              <a:rPr lang="pl-PL"/>
              <a:t>Maciej Stępień P&amp;W R-4360, LST MEiL PW</a:t>
            </a:r>
            <a:endParaRPr lang="en-GB"/>
          </a:p>
        </p:txBody>
      </p:sp>
      <p:sp>
        <p:nvSpPr>
          <p:cNvPr id="6" name="Slide Number Placeholder 5">
            <a:extLst>
              <a:ext uri="{FF2B5EF4-FFF2-40B4-BE49-F238E27FC236}">
                <a16:creationId xmlns:a16="http://schemas.microsoft.com/office/drawing/2014/main" id="{80599D8E-8A2A-49D1-BFC1-B61C6F0C4DF3}"/>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155141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F9D6-C02A-47A2-87A5-3CDC0BFB2B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BFBEC-2139-49F1-8DBD-301DCA69D1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26CF76-FCED-45C0-8658-86405727CB26}"/>
              </a:ext>
            </a:extLst>
          </p:cNvPr>
          <p:cNvSpPr>
            <a:spLocks noGrp="1"/>
          </p:cNvSpPr>
          <p:nvPr>
            <p:ph type="dt" sz="half" idx="10"/>
          </p:nvPr>
        </p:nvSpPr>
        <p:spPr/>
        <p:txBody>
          <a:bodyPr/>
          <a:lstStyle/>
          <a:p>
            <a:fld id="{757F031F-43F9-4399-A88C-653D7C1A25F0}" type="datetime1">
              <a:rPr lang="en-GB" smtClean="0"/>
              <a:t>22/11/2025</a:t>
            </a:fld>
            <a:endParaRPr lang="en-GB"/>
          </a:p>
        </p:txBody>
      </p:sp>
      <p:sp>
        <p:nvSpPr>
          <p:cNvPr id="5" name="Footer Placeholder 4">
            <a:extLst>
              <a:ext uri="{FF2B5EF4-FFF2-40B4-BE49-F238E27FC236}">
                <a16:creationId xmlns:a16="http://schemas.microsoft.com/office/drawing/2014/main" id="{E60BEEB3-8053-4B6A-8372-B4290203F7B7}"/>
              </a:ext>
            </a:extLst>
          </p:cNvPr>
          <p:cNvSpPr>
            <a:spLocks noGrp="1"/>
          </p:cNvSpPr>
          <p:nvPr>
            <p:ph type="ftr" sz="quarter" idx="11"/>
          </p:nvPr>
        </p:nvSpPr>
        <p:spPr>
          <a:xfrm>
            <a:off x="8760229" y="6356350"/>
            <a:ext cx="4114800" cy="365125"/>
          </a:xfrm>
        </p:spPr>
        <p:txBody>
          <a:bodyPr/>
          <a:lstStyle/>
          <a:p>
            <a:r>
              <a:rPr lang="pl-PL"/>
              <a:t>Maciej Stępień P&amp;W R-4360, LST MEiL PW</a:t>
            </a:r>
            <a:endParaRPr lang="en-GB"/>
          </a:p>
        </p:txBody>
      </p:sp>
      <p:sp>
        <p:nvSpPr>
          <p:cNvPr id="6" name="Slide Number Placeholder 5">
            <a:extLst>
              <a:ext uri="{FF2B5EF4-FFF2-40B4-BE49-F238E27FC236}">
                <a16:creationId xmlns:a16="http://schemas.microsoft.com/office/drawing/2014/main" id="{269979CA-C344-4435-BB4B-20905B3D5597}"/>
              </a:ext>
            </a:extLst>
          </p:cNvPr>
          <p:cNvSpPr>
            <a:spLocks noGrp="1"/>
          </p:cNvSpPr>
          <p:nvPr>
            <p:ph type="sldNum" sz="quarter" idx="12"/>
          </p:nvPr>
        </p:nvSpPr>
        <p:spPr>
          <a:xfrm>
            <a:off x="8760229" y="6356350"/>
            <a:ext cx="2743200" cy="365125"/>
          </a:xfrm>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383522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9C3-85C3-430F-9224-A321872B2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15A3D63-A9C7-40C2-9B82-DFB0D23E25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3F1D85-2295-4728-8715-1426A2A59050}"/>
              </a:ext>
            </a:extLst>
          </p:cNvPr>
          <p:cNvSpPr>
            <a:spLocks noGrp="1"/>
          </p:cNvSpPr>
          <p:nvPr>
            <p:ph type="dt" sz="half" idx="10"/>
          </p:nvPr>
        </p:nvSpPr>
        <p:spPr/>
        <p:txBody>
          <a:bodyPr/>
          <a:lstStyle/>
          <a:p>
            <a:fld id="{02C77E7C-CDAA-4D51-A1C4-66E0B065087E}" type="datetime1">
              <a:rPr lang="en-GB" smtClean="0"/>
              <a:t>22/11/2025</a:t>
            </a:fld>
            <a:endParaRPr lang="en-GB"/>
          </a:p>
        </p:txBody>
      </p:sp>
      <p:sp>
        <p:nvSpPr>
          <p:cNvPr id="5" name="Footer Placeholder 4">
            <a:extLst>
              <a:ext uri="{FF2B5EF4-FFF2-40B4-BE49-F238E27FC236}">
                <a16:creationId xmlns:a16="http://schemas.microsoft.com/office/drawing/2014/main" id="{2D72F4D7-5E8C-4B58-9B8B-09FE889B5D7A}"/>
              </a:ext>
            </a:extLst>
          </p:cNvPr>
          <p:cNvSpPr>
            <a:spLocks noGrp="1"/>
          </p:cNvSpPr>
          <p:nvPr>
            <p:ph type="ftr" sz="quarter" idx="11"/>
          </p:nvPr>
        </p:nvSpPr>
        <p:spPr>
          <a:xfrm>
            <a:off x="8610600" y="6356349"/>
            <a:ext cx="4114800" cy="365125"/>
          </a:xfrm>
        </p:spPr>
        <p:txBody>
          <a:bodyPr/>
          <a:lstStyle/>
          <a:p>
            <a:r>
              <a:rPr lang="pl-PL" dirty="0"/>
              <a:t>Maciej Stępień P&amp;W R-4360, LST MEiL PW</a:t>
            </a:r>
            <a:endParaRPr lang="en-GB" dirty="0"/>
          </a:p>
        </p:txBody>
      </p:sp>
      <p:sp>
        <p:nvSpPr>
          <p:cNvPr id="6" name="Slide Number Placeholder 5">
            <a:extLst>
              <a:ext uri="{FF2B5EF4-FFF2-40B4-BE49-F238E27FC236}">
                <a16:creationId xmlns:a16="http://schemas.microsoft.com/office/drawing/2014/main" id="{256FF3C3-6DB2-4AB5-AEE1-387ECA23EF97}"/>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850533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23E5-F14C-43D9-8E02-E7AA8DCB89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8CBC49-AC1D-42EA-9AE6-3393263306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38BC93-9C44-4B4D-B1FD-1FDD38668C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E3F244-6076-4A6F-8E36-0BF82E025B83}"/>
              </a:ext>
            </a:extLst>
          </p:cNvPr>
          <p:cNvSpPr>
            <a:spLocks noGrp="1"/>
          </p:cNvSpPr>
          <p:nvPr>
            <p:ph type="dt" sz="half" idx="10"/>
          </p:nvPr>
        </p:nvSpPr>
        <p:spPr/>
        <p:txBody>
          <a:bodyPr/>
          <a:lstStyle/>
          <a:p>
            <a:fld id="{1E7BEE4F-140E-40F4-AF4E-ECC2DFE5C0B5}" type="datetime1">
              <a:rPr lang="en-GB" smtClean="0"/>
              <a:t>22/11/2025</a:t>
            </a:fld>
            <a:endParaRPr lang="en-GB"/>
          </a:p>
        </p:txBody>
      </p:sp>
      <p:sp>
        <p:nvSpPr>
          <p:cNvPr id="6" name="Footer Placeholder 5">
            <a:extLst>
              <a:ext uri="{FF2B5EF4-FFF2-40B4-BE49-F238E27FC236}">
                <a16:creationId xmlns:a16="http://schemas.microsoft.com/office/drawing/2014/main" id="{1273F92C-E952-40B2-8E54-D662AB9729B7}"/>
              </a:ext>
            </a:extLst>
          </p:cNvPr>
          <p:cNvSpPr>
            <a:spLocks noGrp="1"/>
          </p:cNvSpPr>
          <p:nvPr>
            <p:ph type="ftr" sz="quarter" idx="11"/>
          </p:nvPr>
        </p:nvSpPr>
        <p:spPr>
          <a:xfrm>
            <a:off x="8610600" y="6356350"/>
            <a:ext cx="4114800" cy="365125"/>
          </a:xfrm>
        </p:spPr>
        <p:txBody>
          <a:bodyPr/>
          <a:lstStyle/>
          <a:p>
            <a:r>
              <a:rPr lang="pl-PL"/>
              <a:t>Maciej Stępień P&amp;W R-4360, LST MEiL PW</a:t>
            </a:r>
            <a:endParaRPr lang="en-GB"/>
          </a:p>
        </p:txBody>
      </p:sp>
      <p:sp>
        <p:nvSpPr>
          <p:cNvPr id="7" name="Slide Number Placeholder 6">
            <a:extLst>
              <a:ext uri="{FF2B5EF4-FFF2-40B4-BE49-F238E27FC236}">
                <a16:creationId xmlns:a16="http://schemas.microsoft.com/office/drawing/2014/main" id="{0B9817AB-4777-44E9-AB8F-F46A7EF9D866}"/>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3147486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F8728-3B54-4B28-B400-78C418A3006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D012338-56C3-4D6B-82FD-6715555AF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C05B5F-77CC-4B72-ABDF-D3017D647D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532B35-8539-4608-B3DA-8DB07805B4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047694-97C1-41AC-8307-3D0C0AB0A4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88244D6-DC66-4C36-9729-8EE26993C427}"/>
              </a:ext>
            </a:extLst>
          </p:cNvPr>
          <p:cNvSpPr>
            <a:spLocks noGrp="1"/>
          </p:cNvSpPr>
          <p:nvPr>
            <p:ph type="dt" sz="half" idx="10"/>
          </p:nvPr>
        </p:nvSpPr>
        <p:spPr/>
        <p:txBody>
          <a:bodyPr/>
          <a:lstStyle/>
          <a:p>
            <a:fld id="{3EA7E4D4-EF54-4572-825E-40A1665B69C7}" type="datetime1">
              <a:rPr lang="en-GB" smtClean="0"/>
              <a:t>22/11/2025</a:t>
            </a:fld>
            <a:endParaRPr lang="en-GB"/>
          </a:p>
        </p:txBody>
      </p:sp>
      <p:sp>
        <p:nvSpPr>
          <p:cNvPr id="8" name="Footer Placeholder 7">
            <a:extLst>
              <a:ext uri="{FF2B5EF4-FFF2-40B4-BE49-F238E27FC236}">
                <a16:creationId xmlns:a16="http://schemas.microsoft.com/office/drawing/2014/main" id="{E48DB7E9-D632-4AF5-832B-84D5C717BB7C}"/>
              </a:ext>
            </a:extLst>
          </p:cNvPr>
          <p:cNvSpPr>
            <a:spLocks noGrp="1"/>
          </p:cNvSpPr>
          <p:nvPr>
            <p:ph type="ftr" sz="quarter" idx="11"/>
          </p:nvPr>
        </p:nvSpPr>
        <p:spPr>
          <a:xfrm>
            <a:off x="8610600" y="6356350"/>
            <a:ext cx="4114800" cy="365125"/>
          </a:xfrm>
        </p:spPr>
        <p:txBody>
          <a:bodyPr/>
          <a:lstStyle/>
          <a:p>
            <a:r>
              <a:rPr lang="pl-PL"/>
              <a:t>Maciej Stępień P&amp;W R-4360, LST MEiL PW</a:t>
            </a:r>
            <a:endParaRPr lang="en-GB"/>
          </a:p>
        </p:txBody>
      </p:sp>
      <p:sp>
        <p:nvSpPr>
          <p:cNvPr id="9" name="Slide Number Placeholder 8">
            <a:extLst>
              <a:ext uri="{FF2B5EF4-FFF2-40B4-BE49-F238E27FC236}">
                <a16:creationId xmlns:a16="http://schemas.microsoft.com/office/drawing/2014/main" id="{F2391578-5B62-4C27-B4EB-82BC500D0F91}"/>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319344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7BD8-C86E-4147-8CC4-6C254F9E3B7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44B14E-34D6-4829-94E6-906AD14241D7}"/>
              </a:ext>
            </a:extLst>
          </p:cNvPr>
          <p:cNvSpPr>
            <a:spLocks noGrp="1"/>
          </p:cNvSpPr>
          <p:nvPr>
            <p:ph type="dt" sz="half" idx="10"/>
          </p:nvPr>
        </p:nvSpPr>
        <p:spPr/>
        <p:txBody>
          <a:bodyPr/>
          <a:lstStyle/>
          <a:p>
            <a:fld id="{D72316BB-E5FC-47AD-ADDD-476403EDC9A6}" type="datetime1">
              <a:rPr lang="en-GB" smtClean="0"/>
              <a:t>22/11/2025</a:t>
            </a:fld>
            <a:endParaRPr lang="en-GB"/>
          </a:p>
        </p:txBody>
      </p:sp>
      <p:sp>
        <p:nvSpPr>
          <p:cNvPr id="4" name="Footer Placeholder 3">
            <a:extLst>
              <a:ext uri="{FF2B5EF4-FFF2-40B4-BE49-F238E27FC236}">
                <a16:creationId xmlns:a16="http://schemas.microsoft.com/office/drawing/2014/main" id="{B8EF2466-C06B-4208-924E-F946E357A1A6}"/>
              </a:ext>
            </a:extLst>
          </p:cNvPr>
          <p:cNvSpPr>
            <a:spLocks noGrp="1"/>
          </p:cNvSpPr>
          <p:nvPr>
            <p:ph type="ftr" sz="quarter" idx="11"/>
          </p:nvPr>
        </p:nvSpPr>
        <p:spPr>
          <a:xfrm>
            <a:off x="8610600" y="6356350"/>
            <a:ext cx="4114800" cy="365125"/>
          </a:xfrm>
        </p:spPr>
        <p:txBody>
          <a:bodyPr/>
          <a:lstStyle/>
          <a:p>
            <a:r>
              <a:rPr lang="pl-PL"/>
              <a:t>Maciej Stępień P&amp;W R-4360, LST MEiL PW</a:t>
            </a:r>
            <a:endParaRPr lang="en-GB"/>
          </a:p>
        </p:txBody>
      </p:sp>
      <p:sp>
        <p:nvSpPr>
          <p:cNvPr id="5" name="Slide Number Placeholder 4">
            <a:extLst>
              <a:ext uri="{FF2B5EF4-FFF2-40B4-BE49-F238E27FC236}">
                <a16:creationId xmlns:a16="http://schemas.microsoft.com/office/drawing/2014/main" id="{0C23DA49-0819-4A5C-8F78-85E668227257}"/>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4006316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A763C8-782E-47F3-9D48-097A53F791D3}"/>
              </a:ext>
            </a:extLst>
          </p:cNvPr>
          <p:cNvSpPr>
            <a:spLocks noGrp="1"/>
          </p:cNvSpPr>
          <p:nvPr>
            <p:ph type="dt" sz="half" idx="10"/>
          </p:nvPr>
        </p:nvSpPr>
        <p:spPr/>
        <p:txBody>
          <a:bodyPr/>
          <a:lstStyle/>
          <a:p>
            <a:fld id="{AE6098D5-18D7-41F6-AE7A-1E559FDB6110}" type="datetime1">
              <a:rPr lang="en-GB" smtClean="0"/>
              <a:t>22/11/2025</a:t>
            </a:fld>
            <a:endParaRPr lang="en-GB"/>
          </a:p>
        </p:txBody>
      </p:sp>
      <p:sp>
        <p:nvSpPr>
          <p:cNvPr id="3" name="Footer Placeholder 2">
            <a:extLst>
              <a:ext uri="{FF2B5EF4-FFF2-40B4-BE49-F238E27FC236}">
                <a16:creationId xmlns:a16="http://schemas.microsoft.com/office/drawing/2014/main" id="{AA107F9D-22B5-482C-962C-B8312CDFA111}"/>
              </a:ext>
            </a:extLst>
          </p:cNvPr>
          <p:cNvSpPr>
            <a:spLocks noGrp="1"/>
          </p:cNvSpPr>
          <p:nvPr>
            <p:ph type="ftr" sz="quarter" idx="11"/>
          </p:nvPr>
        </p:nvSpPr>
        <p:spPr>
          <a:xfrm>
            <a:off x="0" y="6356350"/>
            <a:ext cx="4114800" cy="365125"/>
          </a:xfrm>
        </p:spPr>
        <p:txBody>
          <a:bodyPr/>
          <a:lstStyle/>
          <a:p>
            <a:r>
              <a:rPr lang="pl-PL"/>
              <a:t>Maciej Stępień P&amp;W R-4360, LST MEiL PW</a:t>
            </a:r>
            <a:endParaRPr lang="en-GB"/>
          </a:p>
        </p:txBody>
      </p:sp>
      <p:sp>
        <p:nvSpPr>
          <p:cNvPr id="4" name="Slide Number Placeholder 3">
            <a:extLst>
              <a:ext uri="{FF2B5EF4-FFF2-40B4-BE49-F238E27FC236}">
                <a16:creationId xmlns:a16="http://schemas.microsoft.com/office/drawing/2014/main" id="{B5A945E1-B981-4B62-9044-77809F0874F4}"/>
              </a:ext>
            </a:extLst>
          </p:cNvPr>
          <p:cNvSpPr>
            <a:spLocks noGrp="1"/>
          </p:cNvSpPr>
          <p:nvPr>
            <p:ph type="sldNum" sz="quarter" idx="12"/>
          </p:nvPr>
        </p:nvSpPr>
        <p:spPr>
          <a:xfrm>
            <a:off x="5302134" y="6356350"/>
            <a:ext cx="2743200" cy="365125"/>
          </a:xfrm>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332707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0A65-B457-46F8-99BC-3CCD8B6B09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8540C3B-384C-49AA-B2E7-96D05DEFE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D53711B-70CE-4BB0-931E-9146CD151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980B80-E4F7-4BAC-9316-C455872CF917}"/>
              </a:ext>
            </a:extLst>
          </p:cNvPr>
          <p:cNvSpPr>
            <a:spLocks noGrp="1"/>
          </p:cNvSpPr>
          <p:nvPr>
            <p:ph type="dt" sz="half" idx="10"/>
          </p:nvPr>
        </p:nvSpPr>
        <p:spPr/>
        <p:txBody>
          <a:bodyPr/>
          <a:lstStyle/>
          <a:p>
            <a:fld id="{2517887C-77D1-4D22-9336-33DEDB1F1182}" type="datetime1">
              <a:rPr lang="en-GB" smtClean="0"/>
              <a:t>22/11/2025</a:t>
            </a:fld>
            <a:endParaRPr lang="en-GB"/>
          </a:p>
        </p:txBody>
      </p:sp>
      <p:sp>
        <p:nvSpPr>
          <p:cNvPr id="6" name="Footer Placeholder 5">
            <a:extLst>
              <a:ext uri="{FF2B5EF4-FFF2-40B4-BE49-F238E27FC236}">
                <a16:creationId xmlns:a16="http://schemas.microsoft.com/office/drawing/2014/main" id="{A95DD83E-022B-4644-B056-94B08B09F70F}"/>
              </a:ext>
            </a:extLst>
          </p:cNvPr>
          <p:cNvSpPr>
            <a:spLocks noGrp="1"/>
          </p:cNvSpPr>
          <p:nvPr>
            <p:ph type="ftr" sz="quarter" idx="11"/>
          </p:nvPr>
        </p:nvSpPr>
        <p:spPr>
          <a:xfrm>
            <a:off x="8610600" y="6356349"/>
            <a:ext cx="4114800" cy="365125"/>
          </a:xfrm>
        </p:spPr>
        <p:txBody>
          <a:bodyPr/>
          <a:lstStyle/>
          <a:p>
            <a:r>
              <a:rPr lang="pl-PL"/>
              <a:t>Maciej Stępień P&amp;W R-4360, LST MEiL PW</a:t>
            </a:r>
            <a:endParaRPr lang="en-GB"/>
          </a:p>
        </p:txBody>
      </p:sp>
      <p:sp>
        <p:nvSpPr>
          <p:cNvPr id="7" name="Slide Number Placeholder 6">
            <a:extLst>
              <a:ext uri="{FF2B5EF4-FFF2-40B4-BE49-F238E27FC236}">
                <a16:creationId xmlns:a16="http://schemas.microsoft.com/office/drawing/2014/main" id="{596516A9-E6A9-46A7-B599-077B0AC3BE51}"/>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942166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11900-B7F3-46BB-92CE-7D9EBBF1C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FEE98D9-814C-4766-BA5B-34BA34768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20AA5F8-8D2E-47F7-8591-2F7F1719A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7FE4D-993E-4AC6-B252-237B8E91FF04}"/>
              </a:ext>
            </a:extLst>
          </p:cNvPr>
          <p:cNvSpPr>
            <a:spLocks noGrp="1"/>
          </p:cNvSpPr>
          <p:nvPr>
            <p:ph type="dt" sz="half" idx="10"/>
          </p:nvPr>
        </p:nvSpPr>
        <p:spPr/>
        <p:txBody>
          <a:bodyPr/>
          <a:lstStyle/>
          <a:p>
            <a:fld id="{13DD0546-EC34-47D3-8EE0-5E1665FACE61}" type="datetime1">
              <a:rPr lang="en-GB" smtClean="0"/>
              <a:t>22/11/2025</a:t>
            </a:fld>
            <a:endParaRPr lang="en-GB"/>
          </a:p>
        </p:txBody>
      </p:sp>
      <p:sp>
        <p:nvSpPr>
          <p:cNvPr id="6" name="Footer Placeholder 5">
            <a:extLst>
              <a:ext uri="{FF2B5EF4-FFF2-40B4-BE49-F238E27FC236}">
                <a16:creationId xmlns:a16="http://schemas.microsoft.com/office/drawing/2014/main" id="{2629E71B-5C51-4BA9-97F9-B8C5F3A1CAB2}"/>
              </a:ext>
            </a:extLst>
          </p:cNvPr>
          <p:cNvSpPr>
            <a:spLocks noGrp="1"/>
          </p:cNvSpPr>
          <p:nvPr>
            <p:ph type="ftr" sz="quarter" idx="11"/>
          </p:nvPr>
        </p:nvSpPr>
        <p:spPr>
          <a:xfrm>
            <a:off x="8610600" y="6356349"/>
            <a:ext cx="4114800" cy="365125"/>
          </a:xfrm>
        </p:spPr>
        <p:txBody>
          <a:bodyPr/>
          <a:lstStyle/>
          <a:p>
            <a:r>
              <a:rPr lang="pl-PL"/>
              <a:t>Maciej Stępień P&amp;W R-4360, LST MEiL PW</a:t>
            </a:r>
            <a:endParaRPr lang="en-GB"/>
          </a:p>
        </p:txBody>
      </p:sp>
      <p:sp>
        <p:nvSpPr>
          <p:cNvPr id="7" name="Slide Number Placeholder 6">
            <a:extLst>
              <a:ext uri="{FF2B5EF4-FFF2-40B4-BE49-F238E27FC236}">
                <a16:creationId xmlns:a16="http://schemas.microsoft.com/office/drawing/2014/main" id="{CC8C1059-42B3-471D-8C5A-E41E5B21CFEC}"/>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8799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975EB4-CC48-4A37-A460-633B74502F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703E5C-28F6-410C-961B-563E9DC4B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B15EA4-7BB2-4B64-AA07-FCD6C56CC7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F163C-C0F9-406D-9815-53ECCF0EFE31}" type="datetime1">
              <a:rPr lang="en-GB" smtClean="0"/>
              <a:t>22/11/2025</a:t>
            </a:fld>
            <a:endParaRPr lang="en-GB"/>
          </a:p>
        </p:txBody>
      </p:sp>
      <p:sp>
        <p:nvSpPr>
          <p:cNvPr id="5" name="Footer Placeholder 4">
            <a:extLst>
              <a:ext uri="{FF2B5EF4-FFF2-40B4-BE49-F238E27FC236}">
                <a16:creationId xmlns:a16="http://schemas.microsoft.com/office/drawing/2014/main" id="{AEEAFAC1-2715-44E1-91B5-64CC57DBC6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Maciej Stępień P&amp;W R-4360, LST MEiL PW</a:t>
            </a:r>
            <a:endParaRPr lang="en-GB"/>
          </a:p>
        </p:txBody>
      </p:sp>
      <p:sp>
        <p:nvSpPr>
          <p:cNvPr id="6" name="Slide Number Placeholder 5">
            <a:extLst>
              <a:ext uri="{FF2B5EF4-FFF2-40B4-BE49-F238E27FC236}">
                <a16:creationId xmlns:a16="http://schemas.microsoft.com/office/drawing/2014/main" id="{4F437094-ABF6-4C04-A828-A6F8C9B514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ACC42-476C-41F6-9570-58F181B95E9B}" type="slidenum">
              <a:rPr lang="en-GB" smtClean="0"/>
              <a:t>‹#›</a:t>
            </a:fld>
            <a:endParaRPr lang="en-GB"/>
          </a:p>
        </p:txBody>
      </p:sp>
    </p:spTree>
    <p:extLst>
      <p:ext uri="{BB962C8B-B14F-4D97-AF65-F5344CB8AC3E}">
        <p14:creationId xmlns:p14="http://schemas.microsoft.com/office/powerpoint/2010/main" val="1466161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engineerine.com/2021/10/pratt-whitney-r-4360-28-cylinder-engine.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wikipedia.org/wiki/Pratt_%26_Whitney_R-4360_Wasp_Major#Varia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1CBC-09D7-45B9-90BB-CCE22C3923AF}"/>
              </a:ext>
            </a:extLst>
          </p:cNvPr>
          <p:cNvSpPr>
            <a:spLocks noGrp="1"/>
          </p:cNvSpPr>
          <p:nvPr>
            <p:ph type="ctrTitle"/>
          </p:nvPr>
        </p:nvSpPr>
        <p:spPr>
          <a:xfrm>
            <a:off x="1524000" y="328676"/>
            <a:ext cx="9144000" cy="1760676"/>
          </a:xfrm>
        </p:spPr>
        <p:txBody>
          <a:bodyPr>
            <a:normAutofit fontScale="90000"/>
          </a:bodyPr>
          <a:lstStyle/>
          <a:p>
            <a:r>
              <a:rPr lang="en-GB" b="0" i="0" dirty="0">
                <a:solidFill>
                  <a:srgbClr val="000000"/>
                </a:solidFill>
                <a:effectLst/>
                <a:latin typeface="Arial" panose="020B0604020202020204" pitchFamily="34" charset="0"/>
              </a:rPr>
              <a:t>Pratt &amp; Whitney R-4360 Wasp Major</a:t>
            </a:r>
            <a:r>
              <a:rPr lang="pl-PL" b="0" i="0" dirty="0">
                <a:solidFill>
                  <a:srgbClr val="000000"/>
                </a:solidFill>
                <a:effectLst/>
                <a:latin typeface="Arial" panose="020B0604020202020204" pitchFamily="34" charset="0"/>
              </a:rPr>
              <a:t> – Maciej Stępień</a:t>
            </a:r>
            <a:endParaRPr lang="en-GB" dirty="0"/>
          </a:p>
        </p:txBody>
      </p:sp>
      <p:pic>
        <p:nvPicPr>
          <p:cNvPr id="5" name="Picture 4" descr="A black and white photo of a robot&#10;&#10;Description automatically generated with medium confidence">
            <a:extLst>
              <a:ext uri="{FF2B5EF4-FFF2-40B4-BE49-F238E27FC236}">
                <a16:creationId xmlns:a16="http://schemas.microsoft.com/office/drawing/2014/main" id="{400C5C6F-B8C5-42DD-84BA-61B17953A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8" y="2355132"/>
            <a:ext cx="8216350" cy="4158311"/>
          </a:xfrm>
          <a:prstGeom prst="rect">
            <a:avLst/>
          </a:prstGeom>
        </p:spPr>
      </p:pic>
      <p:sp>
        <p:nvSpPr>
          <p:cNvPr id="6" name="Footer Placeholder 5">
            <a:extLst>
              <a:ext uri="{FF2B5EF4-FFF2-40B4-BE49-F238E27FC236}">
                <a16:creationId xmlns:a16="http://schemas.microsoft.com/office/drawing/2014/main" id="{FBBC5BF4-CBA7-43B6-9550-634FB1C48548}"/>
              </a:ext>
            </a:extLst>
          </p:cNvPr>
          <p:cNvSpPr>
            <a:spLocks noGrp="1"/>
          </p:cNvSpPr>
          <p:nvPr>
            <p:ph type="ftr" sz="quarter" idx="11"/>
          </p:nvPr>
        </p:nvSpPr>
        <p:spPr>
          <a:xfrm>
            <a:off x="4038600" y="6513443"/>
            <a:ext cx="4114800" cy="365125"/>
          </a:xfrm>
        </p:spPr>
        <p:txBody>
          <a:bodyPr/>
          <a:lstStyle/>
          <a:p>
            <a:r>
              <a:rPr lang="pl-PL" dirty="0"/>
              <a:t>Maciej Stępień P&amp;W R-4360, LST MEiL PW</a:t>
            </a:r>
            <a:endParaRPr lang="en-GB" dirty="0"/>
          </a:p>
        </p:txBody>
      </p:sp>
      <p:sp>
        <p:nvSpPr>
          <p:cNvPr id="8" name="TextBox 7">
            <a:extLst>
              <a:ext uri="{FF2B5EF4-FFF2-40B4-BE49-F238E27FC236}">
                <a16:creationId xmlns:a16="http://schemas.microsoft.com/office/drawing/2014/main" id="{1C8C2FEF-06DA-4A9D-8CB8-27A0EFDFC5D4}"/>
              </a:ext>
            </a:extLst>
          </p:cNvPr>
          <p:cNvSpPr txBox="1"/>
          <p:nvPr/>
        </p:nvSpPr>
        <p:spPr>
          <a:xfrm>
            <a:off x="721895" y="1722811"/>
            <a:ext cx="6096000" cy="375552"/>
          </a:xfrm>
          <a:prstGeom prst="rect">
            <a:avLst/>
          </a:prstGeom>
          <a:noFill/>
        </p:spPr>
        <p:txBody>
          <a:bodyPr wrap="square">
            <a:spAutoFit/>
          </a:bodyPr>
          <a:lstStyle/>
          <a:p>
            <a:pPr lvl="0">
              <a:lnSpc>
                <a:spcPct val="107000"/>
              </a:lnSpc>
            </a:pPr>
            <a:r>
              <a:rPr lang="en-GB"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63744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E1BD2EE-188E-4DE7-8250-CF68C4CF2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67" y="0"/>
            <a:ext cx="8605066" cy="6858000"/>
          </a:xfrm>
          <a:prstGeom prst="rect">
            <a:avLst/>
          </a:prstGeom>
        </p:spPr>
      </p:pic>
      <p:sp>
        <p:nvSpPr>
          <p:cNvPr id="4" name="Footer Placeholder 3">
            <a:extLst>
              <a:ext uri="{FF2B5EF4-FFF2-40B4-BE49-F238E27FC236}">
                <a16:creationId xmlns:a16="http://schemas.microsoft.com/office/drawing/2014/main" id="{6C9E34B5-978B-4314-8209-6FE97BBA2D3E}"/>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106106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59364-EF52-43D7-9DF8-3D91B8999085}"/>
              </a:ext>
            </a:extLst>
          </p:cNvPr>
          <p:cNvPicPr>
            <a:picLocks noChangeAspect="1"/>
          </p:cNvPicPr>
          <p:nvPr/>
        </p:nvPicPr>
        <p:blipFill>
          <a:blip r:embed="rId3"/>
          <a:stretch>
            <a:fillRect/>
          </a:stretch>
        </p:blipFill>
        <p:spPr>
          <a:xfrm>
            <a:off x="126246" y="0"/>
            <a:ext cx="7533764" cy="6858000"/>
          </a:xfrm>
          <a:prstGeom prst="rect">
            <a:avLst/>
          </a:prstGeom>
        </p:spPr>
      </p:pic>
      <p:pic>
        <p:nvPicPr>
          <p:cNvPr id="5" name="Picture 4">
            <a:extLst>
              <a:ext uri="{FF2B5EF4-FFF2-40B4-BE49-F238E27FC236}">
                <a16:creationId xmlns:a16="http://schemas.microsoft.com/office/drawing/2014/main" id="{C53199E5-94B5-4DE5-A56B-3178BF11BC99}"/>
              </a:ext>
            </a:extLst>
          </p:cNvPr>
          <p:cNvPicPr>
            <a:picLocks noChangeAspect="1"/>
          </p:cNvPicPr>
          <p:nvPr/>
        </p:nvPicPr>
        <p:blipFill>
          <a:blip r:embed="rId4"/>
          <a:stretch>
            <a:fillRect/>
          </a:stretch>
        </p:blipFill>
        <p:spPr>
          <a:xfrm rot="16200000">
            <a:off x="6727595" y="1835277"/>
            <a:ext cx="6702104" cy="3031550"/>
          </a:xfrm>
          <a:prstGeom prst="rect">
            <a:avLst/>
          </a:prstGeom>
        </p:spPr>
      </p:pic>
    </p:spTree>
    <p:extLst>
      <p:ext uri="{BB962C8B-B14F-4D97-AF65-F5344CB8AC3E}">
        <p14:creationId xmlns:p14="http://schemas.microsoft.com/office/powerpoint/2010/main" val="2811264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204E1-57BC-42FE-A068-AD2373EE6280}"/>
              </a:ext>
            </a:extLst>
          </p:cNvPr>
          <p:cNvPicPr>
            <a:picLocks noChangeAspect="1"/>
          </p:cNvPicPr>
          <p:nvPr/>
        </p:nvPicPr>
        <p:blipFill>
          <a:blip r:embed="rId3"/>
          <a:stretch>
            <a:fillRect/>
          </a:stretch>
        </p:blipFill>
        <p:spPr>
          <a:xfrm>
            <a:off x="2275885" y="0"/>
            <a:ext cx="7640230" cy="6858000"/>
          </a:xfrm>
          <a:prstGeom prst="rect">
            <a:avLst/>
          </a:prstGeom>
        </p:spPr>
      </p:pic>
      <p:sp>
        <p:nvSpPr>
          <p:cNvPr id="4" name="Footer Placeholder 3">
            <a:extLst>
              <a:ext uri="{FF2B5EF4-FFF2-40B4-BE49-F238E27FC236}">
                <a16:creationId xmlns:a16="http://schemas.microsoft.com/office/drawing/2014/main" id="{B9D670B4-938D-4868-BF64-65439C5C4DF7}"/>
              </a:ext>
            </a:extLst>
          </p:cNvPr>
          <p:cNvSpPr>
            <a:spLocks noGrp="1"/>
          </p:cNvSpPr>
          <p:nvPr>
            <p:ph type="ftr" sz="quarter" idx="11"/>
          </p:nvPr>
        </p:nvSpPr>
        <p:spPr>
          <a:xfrm>
            <a:off x="8055053"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397041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731-FD02-4C13-9D5F-D5644313808C}"/>
              </a:ext>
            </a:extLst>
          </p:cNvPr>
          <p:cNvPicPr>
            <a:picLocks noChangeAspect="1"/>
          </p:cNvPicPr>
          <p:nvPr/>
        </p:nvPicPr>
        <p:blipFill>
          <a:blip r:embed="rId3"/>
          <a:stretch>
            <a:fillRect/>
          </a:stretch>
        </p:blipFill>
        <p:spPr>
          <a:xfrm>
            <a:off x="1777436" y="-124227"/>
            <a:ext cx="8793581" cy="6982227"/>
          </a:xfrm>
          <a:prstGeom prst="rect">
            <a:avLst/>
          </a:prstGeom>
        </p:spPr>
      </p:pic>
    </p:spTree>
    <p:extLst>
      <p:ext uri="{BB962C8B-B14F-4D97-AF65-F5344CB8AC3E}">
        <p14:creationId xmlns:p14="http://schemas.microsoft.com/office/powerpoint/2010/main" val="952484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49D1D7-EB65-49EC-9A76-F6702E6A44EB}"/>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pic>
        <p:nvPicPr>
          <p:cNvPr id="4" name="Picture 3">
            <a:extLst>
              <a:ext uri="{FF2B5EF4-FFF2-40B4-BE49-F238E27FC236}">
                <a16:creationId xmlns:a16="http://schemas.microsoft.com/office/drawing/2014/main" id="{5DB841FD-7A22-487F-95D1-308F4BBB950C}"/>
              </a:ext>
            </a:extLst>
          </p:cNvPr>
          <p:cNvPicPr>
            <a:picLocks noChangeAspect="1"/>
          </p:cNvPicPr>
          <p:nvPr/>
        </p:nvPicPr>
        <p:blipFill>
          <a:blip r:embed="rId3"/>
          <a:stretch>
            <a:fillRect/>
          </a:stretch>
        </p:blipFill>
        <p:spPr>
          <a:xfrm rot="5400000">
            <a:off x="1602001" y="150109"/>
            <a:ext cx="4073236" cy="6357467"/>
          </a:xfrm>
          <a:prstGeom prst="rect">
            <a:avLst/>
          </a:prstGeom>
        </p:spPr>
      </p:pic>
      <p:pic>
        <p:nvPicPr>
          <p:cNvPr id="8" name="Picture 7">
            <a:extLst>
              <a:ext uri="{FF2B5EF4-FFF2-40B4-BE49-F238E27FC236}">
                <a16:creationId xmlns:a16="http://schemas.microsoft.com/office/drawing/2014/main" id="{39A698DC-646E-4703-B8DA-DC364C592CF4}"/>
              </a:ext>
            </a:extLst>
          </p:cNvPr>
          <p:cNvPicPr>
            <a:picLocks noChangeAspect="1"/>
          </p:cNvPicPr>
          <p:nvPr/>
        </p:nvPicPr>
        <p:blipFill>
          <a:blip r:embed="rId4"/>
          <a:stretch>
            <a:fillRect/>
          </a:stretch>
        </p:blipFill>
        <p:spPr>
          <a:xfrm>
            <a:off x="6933262" y="1167058"/>
            <a:ext cx="4953691" cy="3877216"/>
          </a:xfrm>
          <a:prstGeom prst="rect">
            <a:avLst/>
          </a:prstGeom>
        </p:spPr>
      </p:pic>
    </p:spTree>
    <p:extLst>
      <p:ext uri="{BB962C8B-B14F-4D97-AF65-F5344CB8AC3E}">
        <p14:creationId xmlns:p14="http://schemas.microsoft.com/office/powerpoint/2010/main" val="51541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0931978-AA49-44C6-AA70-26EBA1089F29}"/>
              </a:ext>
            </a:extLst>
          </p:cNvPr>
          <p:cNvSpPr>
            <a:spLocks noGrp="1"/>
          </p:cNvSpPr>
          <p:nvPr>
            <p:ph type="ftr" sz="quarter" idx="11"/>
          </p:nvPr>
        </p:nvSpPr>
        <p:spPr>
          <a:xfrm>
            <a:off x="0" y="6492874"/>
            <a:ext cx="4114800" cy="365125"/>
          </a:xfrm>
        </p:spPr>
        <p:txBody>
          <a:bodyPr/>
          <a:lstStyle/>
          <a:p>
            <a:r>
              <a:rPr lang="pl-PL" dirty="0"/>
              <a:t>Maciej Stępień P&amp;W R-4360, LST MEiL PW</a:t>
            </a:r>
            <a:endParaRPr lang="en-GB" dirty="0"/>
          </a:p>
        </p:txBody>
      </p:sp>
      <p:pic>
        <p:nvPicPr>
          <p:cNvPr id="9" name="Picture 8" descr="A close-up of a car engine&#10;&#10;Description automatically generated with medium confidence">
            <a:extLst>
              <a:ext uri="{FF2B5EF4-FFF2-40B4-BE49-F238E27FC236}">
                <a16:creationId xmlns:a16="http://schemas.microsoft.com/office/drawing/2014/main" id="{3E4038F2-5441-499B-8B9C-F74475525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473"/>
            <a:ext cx="7646737" cy="5735053"/>
          </a:xfrm>
          <a:prstGeom prst="rect">
            <a:avLst/>
          </a:prstGeom>
        </p:spPr>
      </p:pic>
      <p:pic>
        <p:nvPicPr>
          <p:cNvPr id="11" name="Picture 10">
            <a:extLst>
              <a:ext uri="{FF2B5EF4-FFF2-40B4-BE49-F238E27FC236}">
                <a16:creationId xmlns:a16="http://schemas.microsoft.com/office/drawing/2014/main" id="{E2689BCA-976B-45E1-9AF6-306F9C54650F}"/>
              </a:ext>
            </a:extLst>
          </p:cNvPr>
          <p:cNvPicPr>
            <a:picLocks noChangeAspect="1"/>
          </p:cNvPicPr>
          <p:nvPr/>
        </p:nvPicPr>
        <p:blipFill>
          <a:blip r:embed="rId4"/>
          <a:stretch>
            <a:fillRect/>
          </a:stretch>
        </p:blipFill>
        <p:spPr>
          <a:xfrm>
            <a:off x="7404681" y="0"/>
            <a:ext cx="4787319" cy="6858000"/>
          </a:xfrm>
          <a:prstGeom prst="rect">
            <a:avLst/>
          </a:prstGeom>
        </p:spPr>
      </p:pic>
    </p:spTree>
    <p:extLst>
      <p:ext uri="{BB962C8B-B14F-4D97-AF65-F5344CB8AC3E}">
        <p14:creationId xmlns:p14="http://schemas.microsoft.com/office/powerpoint/2010/main" val="3689609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DCEFB6-91C8-4148-8009-06BF97056301}"/>
              </a:ext>
            </a:extLst>
          </p:cNvPr>
          <p:cNvSpPr>
            <a:spLocks noGrp="1"/>
          </p:cNvSpPr>
          <p:nvPr>
            <p:ph type="ftr" sz="quarter" idx="11"/>
          </p:nvPr>
        </p:nvSpPr>
        <p:spPr>
          <a:xfrm>
            <a:off x="0" y="6492875"/>
            <a:ext cx="4114800" cy="365125"/>
          </a:xfrm>
        </p:spPr>
        <p:txBody>
          <a:bodyPr/>
          <a:lstStyle/>
          <a:p>
            <a:r>
              <a:rPr lang="pl-PL"/>
              <a:t>Maciej Stępień P&amp;W R-4360, LST MEiL PW</a:t>
            </a:r>
            <a:endParaRPr lang="en-GB"/>
          </a:p>
        </p:txBody>
      </p:sp>
      <p:pic>
        <p:nvPicPr>
          <p:cNvPr id="6" name="Picture 5" descr="A close-up of a machine&#10;&#10;Description automatically generated with low confidence">
            <a:extLst>
              <a:ext uri="{FF2B5EF4-FFF2-40B4-BE49-F238E27FC236}">
                <a16:creationId xmlns:a16="http://schemas.microsoft.com/office/drawing/2014/main" id="{335D5FFC-09CD-4526-A6E6-06A3D6CF7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41" y="637369"/>
            <a:ext cx="11918117" cy="5583262"/>
          </a:xfrm>
          <a:prstGeom prst="rect">
            <a:avLst/>
          </a:prstGeom>
        </p:spPr>
      </p:pic>
    </p:spTree>
    <p:extLst>
      <p:ext uri="{BB962C8B-B14F-4D97-AF65-F5344CB8AC3E}">
        <p14:creationId xmlns:p14="http://schemas.microsoft.com/office/powerpoint/2010/main" val="192305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and white drawing of a city&#10;&#10;Description automatically generated with low confidence">
            <a:extLst>
              <a:ext uri="{FF2B5EF4-FFF2-40B4-BE49-F238E27FC236}">
                <a16:creationId xmlns:a16="http://schemas.microsoft.com/office/drawing/2014/main" id="{7A48A100-89C7-4507-AEC9-9D2DAF140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12"/>
            <a:ext cx="12725400" cy="6812588"/>
          </a:xfrm>
          <a:prstGeom prst="rect">
            <a:avLst/>
          </a:prstGeom>
        </p:spPr>
      </p:pic>
      <p:sp>
        <p:nvSpPr>
          <p:cNvPr id="2" name="Footer Placeholder 1">
            <a:extLst>
              <a:ext uri="{FF2B5EF4-FFF2-40B4-BE49-F238E27FC236}">
                <a16:creationId xmlns:a16="http://schemas.microsoft.com/office/drawing/2014/main" id="{7520E2D2-4D04-42F4-B285-EB41A0AA8850}"/>
              </a:ext>
            </a:extLst>
          </p:cNvPr>
          <p:cNvSpPr>
            <a:spLocks noGrp="1"/>
          </p:cNvSpPr>
          <p:nvPr>
            <p:ph type="ftr" sz="quarter" idx="11"/>
          </p:nvPr>
        </p:nvSpPr>
        <p:spPr>
          <a:xfrm>
            <a:off x="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388069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BD863D-FB2D-491F-9A53-B256840ECF11}"/>
              </a:ext>
            </a:extLst>
          </p:cNvPr>
          <p:cNvSpPr>
            <a:spLocks noGrp="1"/>
          </p:cNvSpPr>
          <p:nvPr>
            <p:ph type="ftr" sz="quarter" idx="11"/>
          </p:nvPr>
        </p:nvSpPr>
        <p:spPr>
          <a:xfrm>
            <a:off x="0" y="6356350"/>
            <a:ext cx="4114800" cy="365125"/>
          </a:xfrm>
        </p:spPr>
        <p:txBody>
          <a:bodyPr/>
          <a:lstStyle/>
          <a:p>
            <a:r>
              <a:rPr lang="pl-PL" dirty="0"/>
              <a:t>Maciej Stępień P&amp;W R-4360, LST MEiL PW</a:t>
            </a:r>
            <a:endParaRPr lang="en-GB" dirty="0"/>
          </a:p>
        </p:txBody>
      </p:sp>
      <p:pic>
        <p:nvPicPr>
          <p:cNvPr id="6" name="Picture 5" descr="A picture containing cake, indoor, engine, chocolate&#10;&#10;Description automatically generated">
            <a:extLst>
              <a:ext uri="{FF2B5EF4-FFF2-40B4-BE49-F238E27FC236}">
                <a16:creationId xmlns:a16="http://schemas.microsoft.com/office/drawing/2014/main" id="{3FC60198-DCAE-4269-BB23-21790C06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89" y="-391900"/>
            <a:ext cx="13963650" cy="7641799"/>
          </a:xfrm>
          <a:prstGeom prst="rect">
            <a:avLst/>
          </a:prstGeom>
        </p:spPr>
      </p:pic>
    </p:spTree>
    <p:extLst>
      <p:ext uri="{BB962C8B-B14F-4D97-AF65-F5344CB8AC3E}">
        <p14:creationId xmlns:p14="http://schemas.microsoft.com/office/powerpoint/2010/main" val="1114133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25B4-17F4-496A-ADE7-0F2DFF4D79D4}"/>
              </a:ext>
            </a:extLst>
          </p:cNvPr>
          <p:cNvSpPr>
            <a:spLocks noGrp="1"/>
          </p:cNvSpPr>
          <p:nvPr>
            <p:ph type="title"/>
          </p:nvPr>
        </p:nvSpPr>
        <p:spPr/>
        <p:txBody>
          <a:bodyPr/>
          <a:lstStyle/>
          <a:p>
            <a:r>
              <a:rPr lang="pl-PL" dirty="0"/>
              <a:t>Sources</a:t>
            </a:r>
            <a:endParaRPr lang="en-GB" dirty="0"/>
          </a:p>
        </p:txBody>
      </p:sp>
      <p:sp>
        <p:nvSpPr>
          <p:cNvPr id="3" name="Content Placeholder 2">
            <a:extLst>
              <a:ext uri="{FF2B5EF4-FFF2-40B4-BE49-F238E27FC236}">
                <a16:creationId xmlns:a16="http://schemas.microsoft.com/office/drawing/2014/main" id="{94E73939-532E-4623-B8A7-5DF2DC81B96F}"/>
              </a:ext>
            </a:extLst>
          </p:cNvPr>
          <p:cNvSpPr>
            <a:spLocks noGrp="1"/>
          </p:cNvSpPr>
          <p:nvPr>
            <p:ph idx="1"/>
          </p:nvPr>
        </p:nvSpPr>
        <p:spPr/>
        <p:txBody>
          <a:bodyPr/>
          <a:lstStyle/>
          <a:p>
            <a:r>
              <a:rPr lang="en-GB" sz="1600" b="0" i="0" dirty="0">
                <a:solidFill>
                  <a:srgbClr val="202122"/>
                </a:solidFill>
                <a:effectLst/>
                <a:latin typeface="Arial" panose="020B0604020202020204" pitchFamily="34" charset="0"/>
              </a:rPr>
              <a:t>White, Graham (2006). </a:t>
            </a:r>
            <a:r>
              <a:rPr lang="en-GB" sz="1600" b="0" i="1" dirty="0">
                <a:solidFill>
                  <a:srgbClr val="202122"/>
                </a:solidFill>
                <a:effectLst/>
                <a:latin typeface="Arial" panose="020B0604020202020204" pitchFamily="34" charset="0"/>
              </a:rPr>
              <a:t>R-4360: Pratt &amp; Whitney's Major Miracle</a:t>
            </a:r>
            <a:r>
              <a:rPr lang="en-GB" sz="1600" b="0" i="0" dirty="0">
                <a:solidFill>
                  <a:srgbClr val="202122"/>
                </a:solidFill>
                <a:effectLst/>
                <a:latin typeface="Arial" panose="020B0604020202020204" pitchFamily="34" charset="0"/>
              </a:rPr>
              <a:t>. North Branch, Minn.: Specialty Press</a:t>
            </a:r>
            <a:endParaRPr lang="en-GB" sz="1600" dirty="0">
              <a:hlinkClick r:id="rId3"/>
            </a:endParaRPr>
          </a:p>
          <a:p>
            <a:r>
              <a:rPr lang="en-GB" sz="1600" dirty="0">
                <a:hlinkClick r:id="rId3"/>
              </a:rPr>
              <a:t>https://www.engineerine.com/2021/10/pratt-whitney-r-4360-28-cylinder-engine.html</a:t>
            </a:r>
            <a:endParaRPr lang="en-GB" sz="1600" dirty="0"/>
          </a:p>
          <a:p>
            <a:r>
              <a:rPr lang="en-GB" sz="1600" dirty="0">
                <a:solidFill>
                  <a:srgbClr val="202122"/>
                </a:solidFill>
                <a:latin typeface="Arial" panose="020B0604020202020204" pitchFamily="34" charset="0"/>
              </a:rPr>
              <a:t>The Piston Engine Revolution: A conference at The Museum of Science and Industry, Manchester, 14-17 April 2011</a:t>
            </a:r>
            <a:endParaRPr lang="pl-PL" sz="1600" dirty="0">
              <a:solidFill>
                <a:srgbClr val="202122"/>
              </a:solidFill>
              <a:latin typeface="Arial" panose="020B0604020202020204" pitchFamily="34" charset="0"/>
            </a:endParaRPr>
          </a:p>
          <a:p>
            <a:r>
              <a:rPr lang="en-GB" sz="1600" b="0" i="0" dirty="0">
                <a:solidFill>
                  <a:srgbClr val="202122"/>
                </a:solidFill>
                <a:effectLst/>
                <a:latin typeface="Arial" panose="020B0604020202020204" pitchFamily="34" charset="0"/>
                <a:hlinkClick r:id="rId4"/>
              </a:rPr>
              <a:t>https://en.wikipedia.org/wiki/Pratt_%26_Whitney_R-4360_Wasp_Major#Variants</a:t>
            </a:r>
            <a:endParaRPr lang="pl-PL" sz="1600" b="0" i="0" dirty="0">
              <a:solidFill>
                <a:srgbClr val="202122"/>
              </a:solidFill>
              <a:effectLst/>
              <a:latin typeface="Arial" panose="020B0604020202020204" pitchFamily="34" charset="0"/>
            </a:endParaRPr>
          </a:p>
          <a:p>
            <a:r>
              <a:rPr lang="pl-PL" sz="1600" dirty="0">
                <a:solidFill>
                  <a:srgbClr val="202122"/>
                </a:solidFill>
                <a:latin typeface="Arial" panose="020B0604020202020204" pitchFamily="34" charset="0"/>
              </a:rPr>
              <a:t>Aircraft Engines by Naval Air Technical Training Command</a:t>
            </a:r>
            <a:endParaRPr lang="en-GB" sz="1600" b="0" i="0" dirty="0">
              <a:solidFill>
                <a:srgbClr val="202122"/>
              </a:solidFill>
              <a:effectLst/>
              <a:latin typeface="Arial" panose="020B0604020202020204" pitchFamily="34" charset="0"/>
            </a:endParaRPr>
          </a:p>
          <a:p>
            <a:endParaRPr lang="en-GB" dirty="0"/>
          </a:p>
        </p:txBody>
      </p:sp>
      <p:sp>
        <p:nvSpPr>
          <p:cNvPr id="4" name="Footer Placeholder 3">
            <a:extLst>
              <a:ext uri="{FF2B5EF4-FFF2-40B4-BE49-F238E27FC236}">
                <a16:creationId xmlns:a16="http://schemas.microsoft.com/office/drawing/2014/main" id="{C2B10859-82AA-4D1D-B957-546D9646C681}"/>
              </a:ext>
            </a:extLst>
          </p:cNvPr>
          <p:cNvSpPr>
            <a:spLocks noGrp="1"/>
          </p:cNvSpPr>
          <p:nvPr>
            <p:ph type="ftr" sz="quarter" idx="11"/>
          </p:nvPr>
        </p:nvSpPr>
        <p:spPr>
          <a:xfrm>
            <a:off x="0" y="6492875"/>
            <a:ext cx="4114800" cy="365125"/>
          </a:xfrm>
        </p:spPr>
        <p:txBody>
          <a:bodyPr/>
          <a:lstStyle/>
          <a:p>
            <a:r>
              <a:rPr lang="pl-PL"/>
              <a:t>Maciej Stępień P&amp;W R-4360, LST MEiL PW</a:t>
            </a:r>
            <a:endParaRPr lang="en-GB"/>
          </a:p>
        </p:txBody>
      </p:sp>
    </p:spTree>
    <p:extLst>
      <p:ext uri="{BB962C8B-B14F-4D97-AF65-F5344CB8AC3E}">
        <p14:creationId xmlns:p14="http://schemas.microsoft.com/office/powerpoint/2010/main" val="31779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18541AE-1AFE-4812-A05E-61836B8F5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498" y="0"/>
            <a:ext cx="7225004" cy="6899879"/>
          </a:xfrm>
          <a:prstGeom prst="rect">
            <a:avLst/>
          </a:prstGeom>
        </p:spPr>
      </p:pic>
      <p:sp>
        <p:nvSpPr>
          <p:cNvPr id="4" name="Footer Placeholder 3">
            <a:extLst>
              <a:ext uri="{FF2B5EF4-FFF2-40B4-BE49-F238E27FC236}">
                <a16:creationId xmlns:a16="http://schemas.microsoft.com/office/drawing/2014/main" id="{86CEB1FF-06C9-4B3D-B059-43535C09CF46}"/>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27744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0F3167-1B05-44C4-9465-69E63FCD6E94}"/>
              </a:ext>
            </a:extLst>
          </p:cNvPr>
          <p:cNvSpPr>
            <a:spLocks noGrp="1"/>
          </p:cNvSpPr>
          <p:nvPr>
            <p:ph type="ftr" sz="quarter" idx="11"/>
          </p:nvPr>
        </p:nvSpPr>
        <p:spPr/>
        <p:txBody>
          <a:bodyPr/>
          <a:lstStyle/>
          <a:p>
            <a:r>
              <a:rPr lang="pl-PL"/>
              <a:t>Maciej Stępień P&amp;W R-4360, LST MEiL PW</a:t>
            </a:r>
            <a:endParaRPr lang="en-GB"/>
          </a:p>
        </p:txBody>
      </p:sp>
      <p:pic>
        <p:nvPicPr>
          <p:cNvPr id="4" name="Picture 3" descr="A person standing next to a large machine&#10;&#10;Description automatically generated with medium confidence">
            <a:extLst>
              <a:ext uri="{FF2B5EF4-FFF2-40B4-BE49-F238E27FC236}">
                <a16:creationId xmlns:a16="http://schemas.microsoft.com/office/drawing/2014/main" id="{98C3E118-0B7D-41BC-8559-B49D57AC7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38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A6495-DB82-4845-AC13-664246D3A770}"/>
              </a:ext>
            </a:extLst>
          </p:cNvPr>
          <p:cNvPicPr>
            <a:picLocks noChangeAspect="1"/>
          </p:cNvPicPr>
          <p:nvPr/>
        </p:nvPicPr>
        <p:blipFill>
          <a:blip r:embed="rId3"/>
          <a:stretch>
            <a:fillRect/>
          </a:stretch>
        </p:blipFill>
        <p:spPr>
          <a:xfrm>
            <a:off x="2042160" y="-34934"/>
            <a:ext cx="8107680" cy="6927867"/>
          </a:xfrm>
          <a:prstGeom prst="rect">
            <a:avLst/>
          </a:prstGeom>
        </p:spPr>
      </p:pic>
      <p:sp>
        <p:nvSpPr>
          <p:cNvPr id="6" name="Footer Placeholder 5">
            <a:extLst>
              <a:ext uri="{FF2B5EF4-FFF2-40B4-BE49-F238E27FC236}">
                <a16:creationId xmlns:a16="http://schemas.microsoft.com/office/drawing/2014/main" id="{3C514DEB-9E36-4989-BFBB-129181394118}"/>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2556080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D3346B-4635-49FF-8AA7-DED02E45B1BF}"/>
              </a:ext>
            </a:extLst>
          </p:cNvPr>
          <p:cNvPicPr>
            <a:picLocks noChangeAspect="1"/>
          </p:cNvPicPr>
          <p:nvPr/>
        </p:nvPicPr>
        <p:blipFill>
          <a:blip r:embed="rId3"/>
          <a:stretch>
            <a:fillRect/>
          </a:stretch>
        </p:blipFill>
        <p:spPr>
          <a:xfrm>
            <a:off x="2452907" y="0"/>
            <a:ext cx="7286186" cy="6858000"/>
          </a:xfrm>
          <a:prstGeom prst="rect">
            <a:avLst/>
          </a:prstGeom>
        </p:spPr>
      </p:pic>
      <p:sp>
        <p:nvSpPr>
          <p:cNvPr id="4" name="Footer Placeholder 3">
            <a:extLst>
              <a:ext uri="{FF2B5EF4-FFF2-40B4-BE49-F238E27FC236}">
                <a16:creationId xmlns:a16="http://schemas.microsoft.com/office/drawing/2014/main" id="{6D696A69-E011-4627-B2B1-DDE5E712710F}"/>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4135045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303DC-C62C-4053-BE95-E1AF6A4C1934}"/>
              </a:ext>
            </a:extLst>
          </p:cNvPr>
          <p:cNvPicPr>
            <a:picLocks noChangeAspect="1"/>
          </p:cNvPicPr>
          <p:nvPr/>
        </p:nvPicPr>
        <p:blipFill>
          <a:blip r:embed="rId3"/>
          <a:stretch>
            <a:fillRect/>
          </a:stretch>
        </p:blipFill>
        <p:spPr>
          <a:xfrm>
            <a:off x="0" y="243840"/>
            <a:ext cx="6375400" cy="6120384"/>
          </a:xfrm>
          <a:prstGeom prst="rect">
            <a:avLst/>
          </a:prstGeom>
        </p:spPr>
      </p:pic>
      <p:pic>
        <p:nvPicPr>
          <p:cNvPr id="5" name="Picture 4">
            <a:extLst>
              <a:ext uri="{FF2B5EF4-FFF2-40B4-BE49-F238E27FC236}">
                <a16:creationId xmlns:a16="http://schemas.microsoft.com/office/drawing/2014/main" id="{7B26B9EC-FE57-4208-BA06-F288F03AF4EE}"/>
              </a:ext>
            </a:extLst>
          </p:cNvPr>
          <p:cNvPicPr>
            <a:picLocks noChangeAspect="1"/>
          </p:cNvPicPr>
          <p:nvPr/>
        </p:nvPicPr>
        <p:blipFill>
          <a:blip r:embed="rId4"/>
          <a:stretch>
            <a:fillRect/>
          </a:stretch>
        </p:blipFill>
        <p:spPr>
          <a:xfrm>
            <a:off x="6165850" y="243840"/>
            <a:ext cx="6202280" cy="6120384"/>
          </a:xfrm>
          <a:prstGeom prst="rect">
            <a:avLst/>
          </a:prstGeom>
        </p:spPr>
      </p:pic>
      <p:sp>
        <p:nvSpPr>
          <p:cNvPr id="6" name="TextBox 5">
            <a:extLst>
              <a:ext uri="{FF2B5EF4-FFF2-40B4-BE49-F238E27FC236}">
                <a16:creationId xmlns:a16="http://schemas.microsoft.com/office/drawing/2014/main" id="{074BD32C-C9D3-4099-B7BE-462E0D08F0EA}"/>
              </a:ext>
            </a:extLst>
          </p:cNvPr>
          <p:cNvSpPr txBox="1"/>
          <p:nvPr/>
        </p:nvSpPr>
        <p:spPr>
          <a:xfrm>
            <a:off x="880844" y="3105834"/>
            <a:ext cx="746620" cy="646331"/>
          </a:xfrm>
          <a:prstGeom prst="rect">
            <a:avLst/>
          </a:prstGeom>
          <a:noFill/>
        </p:spPr>
        <p:txBody>
          <a:bodyPr wrap="square" rtlCol="0">
            <a:spAutoFit/>
          </a:bodyPr>
          <a:lstStyle/>
          <a:p>
            <a:pPr algn="ctr"/>
            <a:r>
              <a:rPr lang="pl-PL" b="1" dirty="0"/>
              <a:t>CH8 Turbo</a:t>
            </a:r>
            <a:endParaRPr lang="en-GB" b="1" dirty="0"/>
          </a:p>
        </p:txBody>
      </p:sp>
      <p:sp>
        <p:nvSpPr>
          <p:cNvPr id="7" name="Footer Placeholder 6">
            <a:extLst>
              <a:ext uri="{FF2B5EF4-FFF2-40B4-BE49-F238E27FC236}">
                <a16:creationId xmlns:a16="http://schemas.microsoft.com/office/drawing/2014/main" id="{BDF7E274-F89F-453C-B2A8-C5AAEABEA12D}"/>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407047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5E026D-6FCC-4E63-B0FD-DA28796355BD}"/>
              </a:ext>
            </a:extLst>
          </p:cNvPr>
          <p:cNvPicPr>
            <a:picLocks noChangeAspect="1"/>
          </p:cNvPicPr>
          <p:nvPr/>
        </p:nvPicPr>
        <p:blipFill>
          <a:blip r:embed="rId3"/>
          <a:stretch>
            <a:fillRect/>
          </a:stretch>
        </p:blipFill>
        <p:spPr>
          <a:xfrm>
            <a:off x="0" y="93306"/>
            <a:ext cx="7797411" cy="6764694"/>
          </a:xfrm>
          <a:prstGeom prst="rect">
            <a:avLst/>
          </a:prstGeom>
        </p:spPr>
      </p:pic>
      <p:pic>
        <p:nvPicPr>
          <p:cNvPr id="5" name="Picture 4">
            <a:extLst>
              <a:ext uri="{FF2B5EF4-FFF2-40B4-BE49-F238E27FC236}">
                <a16:creationId xmlns:a16="http://schemas.microsoft.com/office/drawing/2014/main" id="{6F732692-E41F-4CFB-8F66-415559CB2ADA}"/>
              </a:ext>
            </a:extLst>
          </p:cNvPr>
          <p:cNvPicPr>
            <a:picLocks noChangeAspect="1"/>
          </p:cNvPicPr>
          <p:nvPr/>
        </p:nvPicPr>
        <p:blipFill>
          <a:blip r:embed="rId4"/>
          <a:stretch>
            <a:fillRect/>
          </a:stretch>
        </p:blipFill>
        <p:spPr>
          <a:xfrm>
            <a:off x="7405492" y="3292183"/>
            <a:ext cx="4786508" cy="2527798"/>
          </a:xfrm>
          <a:prstGeom prst="rect">
            <a:avLst/>
          </a:prstGeom>
        </p:spPr>
      </p:pic>
      <p:pic>
        <p:nvPicPr>
          <p:cNvPr id="7" name="Picture 6">
            <a:extLst>
              <a:ext uri="{FF2B5EF4-FFF2-40B4-BE49-F238E27FC236}">
                <a16:creationId xmlns:a16="http://schemas.microsoft.com/office/drawing/2014/main" id="{C7E50EE0-3D0A-4EA5-8ACD-5A04DE209F96}"/>
              </a:ext>
            </a:extLst>
          </p:cNvPr>
          <p:cNvPicPr>
            <a:picLocks noChangeAspect="1"/>
          </p:cNvPicPr>
          <p:nvPr/>
        </p:nvPicPr>
        <p:blipFill>
          <a:blip r:embed="rId5"/>
          <a:stretch>
            <a:fillRect/>
          </a:stretch>
        </p:blipFill>
        <p:spPr>
          <a:xfrm>
            <a:off x="7405492" y="774434"/>
            <a:ext cx="4762500" cy="2018601"/>
          </a:xfrm>
          <a:prstGeom prst="rect">
            <a:avLst/>
          </a:prstGeom>
        </p:spPr>
      </p:pic>
      <p:sp>
        <p:nvSpPr>
          <p:cNvPr id="8" name="Footer Placeholder 7">
            <a:extLst>
              <a:ext uri="{FF2B5EF4-FFF2-40B4-BE49-F238E27FC236}">
                <a16:creationId xmlns:a16="http://schemas.microsoft.com/office/drawing/2014/main" id="{5A136FE1-D4FC-46F7-AEF0-8F7BCB8170A8}"/>
              </a:ext>
            </a:extLst>
          </p:cNvPr>
          <p:cNvSpPr>
            <a:spLocks noGrp="1"/>
          </p:cNvSpPr>
          <p:nvPr>
            <p:ph type="ftr" sz="quarter" idx="11"/>
          </p:nvPr>
        </p:nvSpPr>
        <p:spPr>
          <a:xfrm>
            <a:off x="8053192"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3988023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2837B-BCEE-45B0-8B91-EB322E9A8887}"/>
              </a:ext>
            </a:extLst>
          </p:cNvPr>
          <p:cNvPicPr>
            <a:picLocks noChangeAspect="1"/>
          </p:cNvPicPr>
          <p:nvPr/>
        </p:nvPicPr>
        <p:blipFill>
          <a:blip r:embed="rId3"/>
          <a:stretch>
            <a:fillRect/>
          </a:stretch>
        </p:blipFill>
        <p:spPr>
          <a:xfrm>
            <a:off x="1475014" y="0"/>
            <a:ext cx="9241971" cy="6939671"/>
          </a:xfrm>
          <a:prstGeom prst="rect">
            <a:avLst/>
          </a:prstGeom>
        </p:spPr>
      </p:pic>
    </p:spTree>
    <p:extLst>
      <p:ext uri="{BB962C8B-B14F-4D97-AF65-F5344CB8AC3E}">
        <p14:creationId xmlns:p14="http://schemas.microsoft.com/office/powerpoint/2010/main" val="73088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rojector&#10;&#10;Description automatically generated">
            <a:extLst>
              <a:ext uri="{FF2B5EF4-FFF2-40B4-BE49-F238E27FC236}">
                <a16:creationId xmlns:a16="http://schemas.microsoft.com/office/drawing/2014/main" id="{6213A6F2-AE18-4B76-AA7A-23A9E0DE2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723" y="0"/>
            <a:ext cx="9338554" cy="6858000"/>
          </a:xfrm>
          <a:prstGeom prst="rect">
            <a:avLst/>
          </a:prstGeom>
        </p:spPr>
      </p:pic>
    </p:spTree>
    <p:extLst>
      <p:ext uri="{BB962C8B-B14F-4D97-AF65-F5344CB8AC3E}">
        <p14:creationId xmlns:p14="http://schemas.microsoft.com/office/powerpoint/2010/main" val="1511357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1D429931-C14E-4B0F-A47E-44FCC8E3A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3883"/>
            <a:ext cx="12192000" cy="7777145"/>
          </a:xfrm>
          <a:prstGeom prst="rect">
            <a:avLst/>
          </a:prstGeom>
        </p:spPr>
      </p:pic>
      <p:sp>
        <p:nvSpPr>
          <p:cNvPr id="4" name="Footer Placeholder 3">
            <a:extLst>
              <a:ext uri="{FF2B5EF4-FFF2-40B4-BE49-F238E27FC236}">
                <a16:creationId xmlns:a16="http://schemas.microsoft.com/office/drawing/2014/main" id="{2DDD3D4F-3A9B-40A7-9E3C-BAAC6A0C39DF}"/>
              </a:ext>
            </a:extLst>
          </p:cNvPr>
          <p:cNvSpPr>
            <a:spLocks noGrp="1"/>
          </p:cNvSpPr>
          <p:nvPr>
            <p:ph type="ftr" sz="quarter" idx="11"/>
          </p:nvPr>
        </p:nvSpPr>
        <p:spPr>
          <a:xfrm>
            <a:off x="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513748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2704</TotalTime>
  <Words>3763</Words>
  <Application>Microsoft Office PowerPoint</Application>
  <PresentationFormat>Widescreen</PresentationFormat>
  <Paragraphs>199</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Pratt &amp; Whitney R-4360 Wasp Major – Maciej Stępień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Pratt &amp; Whitney R-4360 Wasp Major</dc:title>
  <dc:creator>Stępień Maciej 3 (STUD)</dc:creator>
  <cp:lastModifiedBy>Maciej Stępień</cp:lastModifiedBy>
  <cp:revision>17</cp:revision>
  <dcterms:created xsi:type="dcterms:W3CDTF">2022-04-05T12:09:40Z</dcterms:created>
  <dcterms:modified xsi:type="dcterms:W3CDTF">2025-11-22T11:02:38Z</dcterms:modified>
</cp:coreProperties>
</file>